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5.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63" r:id="rId2"/>
    <p:sldId id="262" r:id="rId3"/>
    <p:sldId id="258" r:id="rId4"/>
    <p:sldId id="259" r:id="rId5"/>
    <p:sldId id="257" r:id="rId6"/>
    <p:sldId id="261" r:id="rId7"/>
    <p:sldId id="260" r:id="rId8"/>
    <p:sldId id="264" r:id="rId9"/>
    <p:sldId id="265" r:id="rId10"/>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05" autoAdjust="0"/>
    <p:restoredTop sz="94660"/>
  </p:normalViewPr>
  <p:slideViewPr>
    <p:cSldViewPr snapToGrid="0">
      <p:cViewPr varScale="1">
        <p:scale>
          <a:sx n="55" d="100"/>
          <a:sy n="55" d="100"/>
        </p:scale>
        <p:origin x="55" y="7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https://uwnetid-my.sharepoint.com/personal/timbillo_uw_edu/Documents/Fern%20Project%20and%20urban%20natural%20history%20publications/Seward_Park_Fern_Plot_Data_12.18_calculation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uwnetid-my.sharepoint.com/personal/timbillo_uw_edu/Documents/Fern%20Project%20and%20urban%20natural%20history%20publications/Seward_Park_Fern_Plot_Data_12.18_calculation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uwnetid-my.sharepoint.com/personal/timbillo_uw_edu/Documents/Fern%20Project%20and%20urban%20natural%20history%20publications/Seward_Park_Fern_Plot_Data_12.18_calculation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uwnetid-my.sharepoint.com/personal/timbillo_uw_edu/Documents/Fern%20Project%20and%20urban%20natural%20history%20publications/Seward_Park_Fern_Plot_Data_12.18_calculation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uwnetid-my.sharepoint.com/personal/timbillo_uw_edu/Documents/Fern%20Project%20and%20urban%20natural%20history%20publications/Seward_Park_Fern_Plot_Data_12.18_calculations.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solidFill>
                <a:latin typeface="+mn-lt"/>
                <a:ea typeface="+mn-ea"/>
                <a:cs typeface="+mn-cs"/>
              </a:defRPr>
            </a:pPr>
            <a:r>
              <a:rPr lang="es-PE" sz="2800" dirty="0">
                <a:solidFill>
                  <a:schemeClr val="tx1"/>
                </a:solidFill>
              </a:rPr>
              <a:t>Total</a:t>
            </a:r>
            <a:r>
              <a:rPr lang="es-PE" sz="2800" baseline="0" dirty="0">
                <a:solidFill>
                  <a:schemeClr val="tx1"/>
                </a:solidFill>
              </a:rPr>
              <a:t> # </a:t>
            </a:r>
            <a:r>
              <a:rPr lang="es-PE" sz="2800" baseline="0" dirty="0" smtClean="0">
                <a:solidFill>
                  <a:schemeClr val="tx1"/>
                </a:solidFill>
              </a:rPr>
              <a:t>Live </a:t>
            </a:r>
            <a:r>
              <a:rPr lang="es-PE" sz="2800" baseline="0" dirty="0" err="1" smtClean="0">
                <a:solidFill>
                  <a:schemeClr val="tx1"/>
                </a:solidFill>
              </a:rPr>
              <a:t>Fronds</a:t>
            </a:r>
            <a:r>
              <a:rPr lang="es-PE" sz="2800" baseline="0" dirty="0" smtClean="0">
                <a:solidFill>
                  <a:schemeClr val="tx1"/>
                </a:solidFill>
              </a:rPr>
              <a:t> </a:t>
            </a:r>
            <a:r>
              <a:rPr lang="es-PE" sz="2800" baseline="0" dirty="0" err="1">
                <a:solidFill>
                  <a:schemeClr val="tx1"/>
                </a:solidFill>
              </a:rPr>
              <a:t>Across</a:t>
            </a:r>
            <a:r>
              <a:rPr lang="es-PE" sz="2800" baseline="0" dirty="0">
                <a:solidFill>
                  <a:schemeClr val="tx1"/>
                </a:solidFill>
              </a:rPr>
              <a:t> </a:t>
            </a:r>
            <a:r>
              <a:rPr lang="es-PE" sz="2800" baseline="0" dirty="0" err="1">
                <a:solidFill>
                  <a:schemeClr val="tx1"/>
                </a:solidFill>
              </a:rPr>
              <a:t>all</a:t>
            </a:r>
            <a:r>
              <a:rPr lang="es-PE" sz="2800" baseline="0" dirty="0">
                <a:solidFill>
                  <a:schemeClr val="tx1"/>
                </a:solidFill>
              </a:rPr>
              <a:t> </a:t>
            </a:r>
            <a:r>
              <a:rPr lang="es-PE" sz="2800" baseline="0" dirty="0" err="1" smtClean="0">
                <a:solidFill>
                  <a:schemeClr val="tx1"/>
                </a:solidFill>
              </a:rPr>
              <a:t>Plots</a:t>
            </a:r>
            <a:r>
              <a:rPr lang="es-PE" sz="2800" baseline="0" dirty="0" smtClean="0">
                <a:solidFill>
                  <a:schemeClr val="tx1"/>
                </a:solidFill>
              </a:rPr>
              <a:t> </a:t>
            </a:r>
            <a:r>
              <a:rPr lang="es-PE" sz="2800" baseline="0" dirty="0" err="1">
                <a:solidFill>
                  <a:schemeClr val="tx1"/>
                </a:solidFill>
              </a:rPr>
              <a:t>by</a:t>
            </a:r>
            <a:r>
              <a:rPr lang="es-PE" sz="2800" baseline="0" dirty="0">
                <a:solidFill>
                  <a:schemeClr val="tx1"/>
                </a:solidFill>
              </a:rPr>
              <a:t> </a:t>
            </a:r>
            <a:r>
              <a:rPr lang="es-PE" sz="2800" baseline="0" dirty="0" err="1">
                <a:solidFill>
                  <a:schemeClr val="tx1"/>
                </a:solidFill>
              </a:rPr>
              <a:t>Year</a:t>
            </a:r>
            <a:endParaRPr lang="es-PE" sz="2800" dirty="0">
              <a:solidFill>
                <a:schemeClr val="tx1"/>
              </a:solidFill>
            </a:endParaRPr>
          </a:p>
        </c:rich>
      </c:tx>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solidFill>
              <a:latin typeface="+mn-lt"/>
              <a:ea typeface="+mn-ea"/>
              <a:cs typeface="+mn-cs"/>
            </a:defRPr>
          </a:pPr>
          <a:endParaRPr lang="es-PE"/>
        </a:p>
      </c:txPr>
    </c:title>
    <c:autoTitleDeleted val="0"/>
    <c:plotArea>
      <c:layout/>
      <c:barChart>
        <c:barDir val="col"/>
        <c:grouping val="clustered"/>
        <c:varyColors val="0"/>
        <c:ser>
          <c:idx val="0"/>
          <c:order val="0"/>
          <c:spPr>
            <a:solidFill>
              <a:schemeClr val="tx1"/>
            </a:solidFill>
            <a:ln>
              <a:noFill/>
            </a:ln>
            <a:effectLst/>
          </c:spPr>
          <c:invertIfNegative val="0"/>
          <c:cat>
            <c:numRef>
              <c:f>'calculations with total fronds'!$J$3:$M$3</c:f>
              <c:numCache>
                <c:formatCode>General</c:formatCode>
                <c:ptCount val="4"/>
                <c:pt idx="0">
                  <c:v>2015</c:v>
                </c:pt>
                <c:pt idx="1">
                  <c:v>2016</c:v>
                </c:pt>
                <c:pt idx="2">
                  <c:v>2017</c:v>
                </c:pt>
                <c:pt idx="3">
                  <c:v>2018</c:v>
                </c:pt>
              </c:numCache>
            </c:numRef>
          </c:cat>
          <c:val>
            <c:numRef>
              <c:f>'calculations with total fronds'!$J$4:$M$4</c:f>
              <c:numCache>
                <c:formatCode>General</c:formatCode>
                <c:ptCount val="4"/>
                <c:pt idx="0">
                  <c:v>2717</c:v>
                </c:pt>
                <c:pt idx="1">
                  <c:v>1476</c:v>
                </c:pt>
                <c:pt idx="2">
                  <c:v>1348</c:v>
                </c:pt>
                <c:pt idx="3">
                  <c:v>1169</c:v>
                </c:pt>
              </c:numCache>
            </c:numRef>
          </c:val>
          <c:extLst>
            <c:ext xmlns:c16="http://schemas.microsoft.com/office/drawing/2014/chart" uri="{C3380CC4-5D6E-409C-BE32-E72D297353CC}">
              <c16:uniqueId val="{00000000-A2E0-4492-AEAE-1DF6C6799646}"/>
            </c:ext>
          </c:extLst>
        </c:ser>
        <c:dLbls>
          <c:showLegendKey val="0"/>
          <c:showVal val="0"/>
          <c:showCatName val="0"/>
          <c:showSerName val="0"/>
          <c:showPercent val="0"/>
          <c:showBubbleSize val="0"/>
        </c:dLbls>
        <c:gapWidth val="219"/>
        <c:axId val="648423072"/>
        <c:axId val="648422088"/>
      </c:barChart>
      <c:catAx>
        <c:axId val="6484230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crossAx val="648422088"/>
        <c:crosses val="autoZero"/>
        <c:auto val="0"/>
        <c:lblAlgn val="ctr"/>
        <c:lblOffset val="100"/>
        <c:noMultiLvlLbl val="0"/>
      </c:catAx>
      <c:valAx>
        <c:axId val="648422088"/>
        <c:scaling>
          <c:orientation val="minMax"/>
        </c:scaling>
        <c:delete val="0"/>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a:t>Total # Fronds</a:t>
                </a:r>
              </a:p>
            </c:rich>
          </c:tx>
          <c:layout>
            <c:manualLayout>
              <c:xMode val="edge"/>
              <c:yMode val="edge"/>
              <c:x val="7.2161716877781577E-3"/>
              <c:y val="0.34728415527006495"/>
            </c:manualLayout>
          </c:layout>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crossAx val="648423072"/>
        <c:crosses val="autoZero"/>
        <c:crossBetween val="between"/>
      </c:valAx>
      <c:spPr>
        <a:noFill/>
        <a:ln>
          <a:noFill/>
        </a:ln>
        <a:effectLst/>
      </c:spPr>
    </c:plotArea>
    <c:plotVisOnly val="1"/>
    <c:dispBlanksAs val="gap"/>
    <c:showDLblsOverMax val="0"/>
  </c:chart>
  <c:spPr>
    <a:solidFill>
      <a:schemeClr val="bg1"/>
    </a:solidFill>
    <a:ln>
      <a:noFill/>
    </a:ln>
    <a:effectLst/>
  </c:spPr>
  <c:txPr>
    <a:bodyPr/>
    <a:lstStyle/>
    <a:p>
      <a:pPr>
        <a:defRPr/>
      </a:pPr>
      <a:endParaRPr lang="es-PE"/>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solidFill>
                <a:latin typeface="+mn-lt"/>
                <a:ea typeface="+mn-ea"/>
                <a:cs typeface="+mn-cs"/>
              </a:defRPr>
            </a:pPr>
            <a:r>
              <a:rPr lang="es-PE" sz="2800">
                <a:solidFill>
                  <a:schemeClr val="tx1"/>
                </a:solidFill>
              </a:rPr>
              <a:t>Average #</a:t>
            </a:r>
            <a:r>
              <a:rPr lang="es-PE" sz="2800" baseline="0">
                <a:solidFill>
                  <a:schemeClr val="tx1"/>
                </a:solidFill>
              </a:rPr>
              <a:t> Live Fronds per Fern by Year</a:t>
            </a:r>
            <a:endParaRPr lang="es-PE" sz="2800">
              <a:solidFill>
                <a:schemeClr val="tx1"/>
              </a:solidFill>
            </a:endParaRPr>
          </a:p>
        </c:rich>
      </c:tx>
      <c:layout>
        <c:manualLayout>
          <c:xMode val="edge"/>
          <c:yMode val="edge"/>
          <c:x val="0.17060549672335112"/>
          <c:y val="5.9968388195848508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solidFill>
              <a:latin typeface="+mn-lt"/>
              <a:ea typeface="+mn-ea"/>
              <a:cs typeface="+mn-cs"/>
            </a:defRPr>
          </a:pPr>
          <a:endParaRPr lang="es-PE"/>
        </a:p>
      </c:txPr>
    </c:title>
    <c:autoTitleDeleted val="0"/>
    <c:plotArea>
      <c:layout>
        <c:manualLayout>
          <c:layoutTarget val="inner"/>
          <c:xMode val="edge"/>
          <c:yMode val="edge"/>
          <c:x val="0.12184166453479546"/>
          <c:y val="0.11699453551912568"/>
          <c:w val="0.85552458694219025"/>
          <c:h val="0.7939617486338798"/>
        </c:manualLayout>
      </c:layout>
      <c:barChart>
        <c:barDir val="col"/>
        <c:grouping val="clustered"/>
        <c:varyColors val="0"/>
        <c:ser>
          <c:idx val="0"/>
          <c:order val="0"/>
          <c:spPr>
            <a:solidFill>
              <a:schemeClr val="tx1"/>
            </a:solidFill>
            <a:ln>
              <a:noFill/>
            </a:ln>
            <a:effectLst/>
          </c:spPr>
          <c:invertIfNegative val="0"/>
          <c:errBars>
            <c:errBarType val="both"/>
            <c:errValType val="cust"/>
            <c:noEndCap val="0"/>
            <c:plus>
              <c:numRef>
                <c:f>calculations!$J$5:$M$5</c:f>
                <c:numCache>
                  <c:formatCode>General</c:formatCode>
                  <c:ptCount val="4"/>
                  <c:pt idx="0">
                    <c:v>1.7359887583831348</c:v>
                  </c:pt>
                  <c:pt idx="1">
                    <c:v>1.430940416940665</c:v>
                  </c:pt>
                  <c:pt idx="2">
                    <c:v>1.4538258652106129</c:v>
                  </c:pt>
                  <c:pt idx="3">
                    <c:v>1.4546819996811402</c:v>
                  </c:pt>
                </c:numCache>
              </c:numRef>
            </c:plus>
            <c:minus>
              <c:numRef>
                <c:f>calculations!$J$5:$M$5</c:f>
                <c:numCache>
                  <c:formatCode>General</c:formatCode>
                  <c:ptCount val="4"/>
                  <c:pt idx="0">
                    <c:v>1.7359887583831348</c:v>
                  </c:pt>
                  <c:pt idx="1">
                    <c:v>1.430940416940665</c:v>
                  </c:pt>
                  <c:pt idx="2">
                    <c:v>1.4538258652106129</c:v>
                  </c:pt>
                  <c:pt idx="3">
                    <c:v>1.4546819996811402</c:v>
                  </c:pt>
                </c:numCache>
              </c:numRef>
            </c:minus>
            <c:spPr>
              <a:noFill/>
              <a:ln w="28575" cap="flat" cmpd="sng" algn="ctr">
                <a:solidFill>
                  <a:schemeClr val="tx1">
                    <a:lumMod val="65000"/>
                    <a:lumOff val="35000"/>
                  </a:schemeClr>
                </a:solidFill>
                <a:round/>
              </a:ln>
              <a:effectLst/>
            </c:spPr>
          </c:errBars>
          <c:cat>
            <c:numRef>
              <c:f>calculations!$J$3:$M$3</c:f>
              <c:numCache>
                <c:formatCode>General</c:formatCode>
                <c:ptCount val="4"/>
                <c:pt idx="0">
                  <c:v>2015</c:v>
                </c:pt>
                <c:pt idx="1">
                  <c:v>2016</c:v>
                </c:pt>
                <c:pt idx="2">
                  <c:v>2017</c:v>
                </c:pt>
                <c:pt idx="3">
                  <c:v>2018</c:v>
                </c:pt>
              </c:numCache>
            </c:numRef>
          </c:cat>
          <c:val>
            <c:numRef>
              <c:f>calculations!$J$4:$M$4</c:f>
              <c:numCache>
                <c:formatCode>General</c:formatCode>
                <c:ptCount val="4"/>
                <c:pt idx="0">
                  <c:v>21.062015503875969</c:v>
                </c:pt>
                <c:pt idx="1">
                  <c:v>11.44186046511628</c:v>
                </c:pt>
                <c:pt idx="2">
                  <c:v>10.449612403100776</c:v>
                </c:pt>
                <c:pt idx="3">
                  <c:v>8.9923076923076923</c:v>
                </c:pt>
              </c:numCache>
            </c:numRef>
          </c:val>
          <c:extLst>
            <c:ext xmlns:c16="http://schemas.microsoft.com/office/drawing/2014/chart" uri="{C3380CC4-5D6E-409C-BE32-E72D297353CC}">
              <c16:uniqueId val="{00000000-D8AF-41DE-816F-AF77C4426250}"/>
            </c:ext>
          </c:extLst>
        </c:ser>
        <c:dLbls>
          <c:showLegendKey val="0"/>
          <c:showVal val="0"/>
          <c:showCatName val="0"/>
          <c:showSerName val="0"/>
          <c:showPercent val="0"/>
          <c:showBubbleSize val="0"/>
        </c:dLbls>
        <c:gapWidth val="219"/>
        <c:overlap val="-27"/>
        <c:axId val="642190832"/>
        <c:axId val="642191816"/>
      </c:barChart>
      <c:catAx>
        <c:axId val="642190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crossAx val="642191816"/>
        <c:crosses val="autoZero"/>
        <c:auto val="1"/>
        <c:lblAlgn val="ctr"/>
        <c:lblOffset val="100"/>
        <c:noMultiLvlLbl val="0"/>
      </c:catAx>
      <c:valAx>
        <c:axId val="642191816"/>
        <c:scaling>
          <c:orientation val="minMax"/>
        </c:scaling>
        <c:delete val="0"/>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a:t>Average # of Live </a:t>
                </a:r>
                <a:r>
                  <a:rPr lang="en-US" sz="2000" baseline="0"/>
                  <a:t>Fronds per Fern</a:t>
                </a:r>
              </a:p>
            </c:rich>
          </c:tx>
          <c:layout>
            <c:manualLayout>
              <c:xMode val="edge"/>
              <c:yMode val="edge"/>
              <c:x val="3.0171579441476935E-4"/>
              <c:y val="0.22839792823028268"/>
            </c:manualLayout>
          </c:layout>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crossAx val="642190832"/>
        <c:crosses val="autoZero"/>
        <c:crossBetween val="between"/>
      </c:valAx>
      <c:spPr>
        <a:solidFill>
          <a:schemeClr val="bg1"/>
        </a:solidFill>
        <a:ln>
          <a:noFill/>
        </a:ln>
        <a:effectLst/>
      </c:spPr>
    </c:plotArea>
    <c:plotVisOnly val="1"/>
    <c:dispBlanksAs val="gap"/>
    <c:showDLblsOverMax val="0"/>
  </c:chart>
  <c:spPr>
    <a:solidFill>
      <a:schemeClr val="bg1"/>
    </a:solidFill>
    <a:ln w="9525" cap="flat" cmpd="sng" algn="ctr">
      <a:solidFill>
        <a:schemeClr val="bg1"/>
      </a:solidFill>
      <a:round/>
    </a:ln>
    <a:effectLst/>
  </c:spPr>
  <c:txPr>
    <a:bodyPr/>
    <a:lstStyle/>
    <a:p>
      <a:pPr>
        <a:defRPr/>
      </a:pPr>
      <a:endParaRPr lang="es-PE"/>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solidFill>
                <a:latin typeface="+mn-lt"/>
                <a:ea typeface="+mn-ea"/>
                <a:cs typeface="+mn-cs"/>
              </a:defRPr>
            </a:pPr>
            <a:r>
              <a:rPr lang="en-US" sz="2400" dirty="0">
                <a:solidFill>
                  <a:schemeClr val="tx1"/>
                </a:solidFill>
              </a:rPr>
              <a:t>% Dead Ferns Across All Plots by </a:t>
            </a:r>
            <a:r>
              <a:rPr lang="en-US" sz="2400" dirty="0" smtClean="0">
                <a:solidFill>
                  <a:schemeClr val="tx1"/>
                </a:solidFill>
              </a:rPr>
              <a:t>Year (n</a:t>
            </a:r>
            <a:r>
              <a:rPr lang="en-US" sz="2400" baseline="0" dirty="0" smtClean="0">
                <a:solidFill>
                  <a:schemeClr val="tx1"/>
                </a:solidFill>
              </a:rPr>
              <a:t> =120 ferns)</a:t>
            </a:r>
            <a:endParaRPr lang="en-US" sz="2400" dirty="0">
              <a:solidFill>
                <a:schemeClr val="tx1"/>
              </a:solidFill>
            </a:endParaRPr>
          </a:p>
        </c:rich>
      </c:tx>
      <c:layout>
        <c:manualLayout>
          <c:xMode val="edge"/>
          <c:yMode val="edge"/>
          <c:x val="0.11695303712035995"/>
          <c:y val="1.3888888888888888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solidFill>
              <a:latin typeface="+mn-lt"/>
              <a:ea typeface="+mn-ea"/>
              <a:cs typeface="+mn-cs"/>
            </a:defRPr>
          </a:pPr>
          <a:endParaRPr lang="es-PE"/>
        </a:p>
      </c:txPr>
    </c:title>
    <c:autoTitleDeleted val="0"/>
    <c:plotArea>
      <c:layout/>
      <c:barChart>
        <c:barDir val="col"/>
        <c:grouping val="clustered"/>
        <c:varyColors val="0"/>
        <c:ser>
          <c:idx val="0"/>
          <c:order val="0"/>
          <c:spPr>
            <a:solidFill>
              <a:schemeClr val="tx1"/>
            </a:solidFill>
            <a:ln>
              <a:noFill/>
            </a:ln>
            <a:effectLst/>
          </c:spPr>
          <c:invertIfNegative val="0"/>
          <c:cat>
            <c:numRef>
              <c:f>calculations!$J$13:$M$13</c:f>
              <c:numCache>
                <c:formatCode>General</c:formatCode>
                <c:ptCount val="4"/>
                <c:pt idx="0">
                  <c:v>2015</c:v>
                </c:pt>
                <c:pt idx="1">
                  <c:v>2016</c:v>
                </c:pt>
                <c:pt idx="2">
                  <c:v>2017</c:v>
                </c:pt>
                <c:pt idx="3">
                  <c:v>2018</c:v>
                </c:pt>
              </c:numCache>
            </c:numRef>
          </c:cat>
          <c:val>
            <c:numRef>
              <c:f>calculations!$J$14:$M$14</c:f>
              <c:numCache>
                <c:formatCode>General</c:formatCode>
                <c:ptCount val="4"/>
                <c:pt idx="0">
                  <c:v>3.3333333333333335</c:v>
                </c:pt>
                <c:pt idx="1">
                  <c:v>32.5</c:v>
                </c:pt>
                <c:pt idx="2">
                  <c:v>39.534883720930232</c:v>
                </c:pt>
                <c:pt idx="3">
                  <c:v>56.153846153846153</c:v>
                </c:pt>
              </c:numCache>
            </c:numRef>
          </c:val>
          <c:extLst>
            <c:ext xmlns:c16="http://schemas.microsoft.com/office/drawing/2014/chart" uri="{C3380CC4-5D6E-409C-BE32-E72D297353CC}">
              <c16:uniqueId val="{00000000-7AD2-4E24-B245-98D69F6D1972}"/>
            </c:ext>
          </c:extLst>
        </c:ser>
        <c:dLbls>
          <c:showLegendKey val="0"/>
          <c:showVal val="0"/>
          <c:showCatName val="0"/>
          <c:showSerName val="0"/>
          <c:showPercent val="0"/>
          <c:showBubbleSize val="0"/>
        </c:dLbls>
        <c:gapWidth val="219"/>
        <c:overlap val="-27"/>
        <c:axId val="847701624"/>
        <c:axId val="847702280"/>
      </c:barChart>
      <c:catAx>
        <c:axId val="847701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crossAx val="847702280"/>
        <c:crosses val="autoZero"/>
        <c:auto val="1"/>
        <c:lblAlgn val="ctr"/>
        <c:lblOffset val="100"/>
        <c:noMultiLvlLbl val="0"/>
      </c:catAx>
      <c:valAx>
        <c:axId val="847702280"/>
        <c:scaling>
          <c:orientation val="minMax"/>
        </c:scaling>
        <c:delete val="0"/>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 dead ferns</a:t>
                </a:r>
              </a:p>
            </c:rich>
          </c:tx>
          <c:layout>
            <c:manualLayout>
              <c:xMode val="edge"/>
              <c:yMode val="edge"/>
              <c:x val="0"/>
              <c:y val="0.3618268810148732"/>
            </c:manualLayout>
          </c:layout>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mn-lt"/>
                <a:ea typeface="+mn-ea"/>
                <a:cs typeface="+mn-cs"/>
              </a:defRPr>
            </a:pPr>
            <a:endParaRPr lang="es-PE"/>
          </a:p>
        </c:txPr>
        <c:crossAx val="847701624"/>
        <c:crosses val="autoZero"/>
        <c:crossBetween val="between"/>
      </c:valAx>
      <c:spPr>
        <a:noFill/>
        <a:ln>
          <a:noFill/>
        </a:ln>
        <a:effectLst/>
      </c:spPr>
    </c:plotArea>
    <c:plotVisOnly val="1"/>
    <c:dispBlanksAs val="gap"/>
    <c:showDLblsOverMax val="0"/>
  </c:chart>
  <c:spPr>
    <a:solidFill>
      <a:schemeClr val="bg1"/>
    </a:solidFill>
    <a:ln>
      <a:noFill/>
    </a:ln>
    <a:effectLst/>
  </c:spPr>
  <c:txPr>
    <a:bodyPr/>
    <a:lstStyle/>
    <a:p>
      <a:pPr>
        <a:defRPr/>
      </a:pPr>
      <a:endParaRPr lang="es-PE"/>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r>
              <a:rPr lang="en-US" sz="2800" dirty="0"/>
              <a:t># of </a:t>
            </a:r>
            <a:r>
              <a:rPr lang="en-US" sz="2800" dirty="0" smtClean="0"/>
              <a:t>Live </a:t>
            </a:r>
            <a:r>
              <a:rPr lang="en-US" sz="2800" dirty="0"/>
              <a:t>F</a:t>
            </a:r>
            <a:r>
              <a:rPr lang="en-US" sz="2800" dirty="0" smtClean="0"/>
              <a:t>erns </a:t>
            </a:r>
            <a:r>
              <a:rPr lang="en-US" sz="2800" dirty="0"/>
              <a:t>per </a:t>
            </a:r>
            <a:r>
              <a:rPr lang="en-US" sz="2800" dirty="0" smtClean="0"/>
              <a:t>Plot </a:t>
            </a:r>
            <a:r>
              <a:rPr lang="en-US" sz="2800" dirty="0"/>
              <a:t>by</a:t>
            </a:r>
            <a:r>
              <a:rPr lang="en-US" sz="2800" baseline="0" dirty="0"/>
              <a:t> </a:t>
            </a:r>
            <a:r>
              <a:rPr lang="en-US" sz="2800" baseline="0" dirty="0" smtClean="0"/>
              <a:t>Year</a:t>
            </a:r>
            <a:endParaRPr lang="en-US" sz="2800" dirty="0"/>
          </a:p>
        </c:rich>
      </c:tx>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ndard"/>
        <c:varyColors val="0"/>
        <c:ser>
          <c:idx val="0"/>
          <c:order val="0"/>
          <c:tx>
            <c:strRef>
              <c:f>calculations!$M$41</c:f>
              <c:strCache>
                <c:ptCount val="1"/>
                <c:pt idx="0">
                  <c:v>Plot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calculations!$N$40:$Q$40</c:f>
              <c:numCache>
                <c:formatCode>General</c:formatCode>
                <c:ptCount val="4"/>
                <c:pt idx="0">
                  <c:v>2015</c:v>
                </c:pt>
                <c:pt idx="1">
                  <c:v>2016</c:v>
                </c:pt>
                <c:pt idx="2">
                  <c:v>2017</c:v>
                </c:pt>
                <c:pt idx="3">
                  <c:v>2018</c:v>
                </c:pt>
              </c:numCache>
            </c:numRef>
          </c:cat>
          <c:val>
            <c:numRef>
              <c:f>calculations!$N$41:$Q$41</c:f>
              <c:numCache>
                <c:formatCode>General</c:formatCode>
                <c:ptCount val="4"/>
                <c:pt idx="0">
                  <c:v>5</c:v>
                </c:pt>
                <c:pt idx="1">
                  <c:v>0</c:v>
                </c:pt>
                <c:pt idx="2">
                  <c:v>0</c:v>
                </c:pt>
                <c:pt idx="3">
                  <c:v>0</c:v>
                </c:pt>
              </c:numCache>
            </c:numRef>
          </c:val>
          <c:smooth val="0"/>
          <c:extLst>
            <c:ext xmlns:c16="http://schemas.microsoft.com/office/drawing/2014/chart" uri="{C3380CC4-5D6E-409C-BE32-E72D297353CC}">
              <c16:uniqueId val="{00000000-D383-471C-9723-F0326D0455BE}"/>
            </c:ext>
          </c:extLst>
        </c:ser>
        <c:ser>
          <c:idx val="1"/>
          <c:order val="1"/>
          <c:tx>
            <c:strRef>
              <c:f>calculations!$M$42</c:f>
              <c:strCache>
                <c:ptCount val="1"/>
                <c:pt idx="0">
                  <c:v>Plot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calculations!$N$40:$Q$40</c:f>
              <c:numCache>
                <c:formatCode>General</c:formatCode>
                <c:ptCount val="4"/>
                <c:pt idx="0">
                  <c:v>2015</c:v>
                </c:pt>
                <c:pt idx="1">
                  <c:v>2016</c:v>
                </c:pt>
                <c:pt idx="2">
                  <c:v>2017</c:v>
                </c:pt>
                <c:pt idx="3">
                  <c:v>2018</c:v>
                </c:pt>
              </c:numCache>
            </c:numRef>
          </c:cat>
          <c:val>
            <c:numRef>
              <c:f>calculations!$N$42:$Q$42</c:f>
              <c:numCache>
                <c:formatCode>General</c:formatCode>
                <c:ptCount val="4"/>
                <c:pt idx="0">
                  <c:v>6</c:v>
                </c:pt>
                <c:pt idx="1">
                  <c:v>5</c:v>
                </c:pt>
                <c:pt idx="2">
                  <c:v>5</c:v>
                </c:pt>
                <c:pt idx="3">
                  <c:v>2</c:v>
                </c:pt>
              </c:numCache>
            </c:numRef>
          </c:val>
          <c:smooth val="0"/>
          <c:extLst>
            <c:ext xmlns:c16="http://schemas.microsoft.com/office/drawing/2014/chart" uri="{C3380CC4-5D6E-409C-BE32-E72D297353CC}">
              <c16:uniqueId val="{00000001-D383-471C-9723-F0326D0455BE}"/>
            </c:ext>
          </c:extLst>
        </c:ser>
        <c:ser>
          <c:idx val="2"/>
          <c:order val="2"/>
          <c:tx>
            <c:strRef>
              <c:f>calculations!$M$43</c:f>
              <c:strCache>
                <c:ptCount val="1"/>
                <c:pt idx="0">
                  <c:v>Plot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numRef>
              <c:f>calculations!$N$40:$Q$40</c:f>
              <c:numCache>
                <c:formatCode>General</c:formatCode>
                <c:ptCount val="4"/>
                <c:pt idx="0">
                  <c:v>2015</c:v>
                </c:pt>
                <c:pt idx="1">
                  <c:v>2016</c:v>
                </c:pt>
                <c:pt idx="2">
                  <c:v>2017</c:v>
                </c:pt>
                <c:pt idx="3">
                  <c:v>2018</c:v>
                </c:pt>
              </c:numCache>
            </c:numRef>
          </c:cat>
          <c:val>
            <c:numRef>
              <c:f>calculations!$N$43:$Q$43</c:f>
              <c:numCache>
                <c:formatCode>General</c:formatCode>
                <c:ptCount val="4"/>
                <c:pt idx="0">
                  <c:v>5</c:v>
                </c:pt>
                <c:pt idx="1">
                  <c:v>2</c:v>
                </c:pt>
                <c:pt idx="2">
                  <c:v>2</c:v>
                </c:pt>
                <c:pt idx="3">
                  <c:v>1</c:v>
                </c:pt>
              </c:numCache>
            </c:numRef>
          </c:val>
          <c:smooth val="0"/>
          <c:extLst>
            <c:ext xmlns:c16="http://schemas.microsoft.com/office/drawing/2014/chart" uri="{C3380CC4-5D6E-409C-BE32-E72D297353CC}">
              <c16:uniqueId val="{00000002-D383-471C-9723-F0326D0455BE}"/>
            </c:ext>
          </c:extLst>
        </c:ser>
        <c:ser>
          <c:idx val="3"/>
          <c:order val="3"/>
          <c:tx>
            <c:strRef>
              <c:f>calculations!$M$44</c:f>
              <c:strCache>
                <c:ptCount val="1"/>
                <c:pt idx="0">
                  <c:v>Plot 4</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cat>
            <c:numRef>
              <c:f>calculations!$N$40:$Q$40</c:f>
              <c:numCache>
                <c:formatCode>General</c:formatCode>
                <c:ptCount val="4"/>
                <c:pt idx="0">
                  <c:v>2015</c:v>
                </c:pt>
                <c:pt idx="1">
                  <c:v>2016</c:v>
                </c:pt>
                <c:pt idx="2">
                  <c:v>2017</c:v>
                </c:pt>
                <c:pt idx="3">
                  <c:v>2018</c:v>
                </c:pt>
              </c:numCache>
            </c:numRef>
          </c:cat>
          <c:val>
            <c:numRef>
              <c:f>calculations!$N$44:$Q$44</c:f>
              <c:numCache>
                <c:formatCode>General</c:formatCode>
                <c:ptCount val="4"/>
                <c:pt idx="0">
                  <c:v>6</c:v>
                </c:pt>
                <c:pt idx="1">
                  <c:v>2</c:v>
                </c:pt>
                <c:pt idx="2">
                  <c:v>0</c:v>
                </c:pt>
                <c:pt idx="3">
                  <c:v>0</c:v>
                </c:pt>
              </c:numCache>
            </c:numRef>
          </c:val>
          <c:smooth val="0"/>
          <c:extLst>
            <c:ext xmlns:c16="http://schemas.microsoft.com/office/drawing/2014/chart" uri="{C3380CC4-5D6E-409C-BE32-E72D297353CC}">
              <c16:uniqueId val="{00000003-D383-471C-9723-F0326D0455BE}"/>
            </c:ext>
          </c:extLst>
        </c:ser>
        <c:ser>
          <c:idx val="4"/>
          <c:order val="4"/>
          <c:tx>
            <c:strRef>
              <c:f>calculations!$M$45</c:f>
              <c:strCache>
                <c:ptCount val="1"/>
                <c:pt idx="0">
                  <c:v>Plot 5</c:v>
                </c:pt>
              </c:strCache>
            </c:strRef>
          </c:tx>
          <c:spPr>
            <a:ln w="57150" cap="rnd">
              <a:solidFill>
                <a:srgbClr val="FF0000"/>
              </a:solidFill>
              <a:round/>
            </a:ln>
            <a:effectLst/>
          </c:spPr>
          <c:marker>
            <c:symbol val="circle"/>
            <c:size val="5"/>
            <c:spPr>
              <a:solidFill>
                <a:schemeClr val="accent5"/>
              </a:solidFill>
              <a:ln w="57150">
                <a:solidFill>
                  <a:srgbClr val="FF0000"/>
                </a:solidFill>
              </a:ln>
              <a:effectLst/>
            </c:spPr>
          </c:marker>
          <c:cat>
            <c:numRef>
              <c:f>calculations!$N$40:$Q$40</c:f>
              <c:numCache>
                <c:formatCode>General</c:formatCode>
                <c:ptCount val="4"/>
                <c:pt idx="0">
                  <c:v>2015</c:v>
                </c:pt>
                <c:pt idx="1">
                  <c:v>2016</c:v>
                </c:pt>
                <c:pt idx="2">
                  <c:v>2017</c:v>
                </c:pt>
                <c:pt idx="3">
                  <c:v>2018</c:v>
                </c:pt>
              </c:numCache>
            </c:numRef>
          </c:cat>
          <c:val>
            <c:numRef>
              <c:f>calculations!$N$45:$Q$45</c:f>
              <c:numCache>
                <c:formatCode>General</c:formatCode>
                <c:ptCount val="4"/>
                <c:pt idx="0">
                  <c:v>10</c:v>
                </c:pt>
                <c:pt idx="1">
                  <c:v>10</c:v>
                </c:pt>
                <c:pt idx="2">
                  <c:v>11</c:v>
                </c:pt>
                <c:pt idx="3">
                  <c:v>10</c:v>
                </c:pt>
              </c:numCache>
            </c:numRef>
          </c:val>
          <c:smooth val="0"/>
          <c:extLst>
            <c:ext xmlns:c16="http://schemas.microsoft.com/office/drawing/2014/chart" uri="{C3380CC4-5D6E-409C-BE32-E72D297353CC}">
              <c16:uniqueId val="{00000004-D383-471C-9723-F0326D0455BE}"/>
            </c:ext>
          </c:extLst>
        </c:ser>
        <c:ser>
          <c:idx val="5"/>
          <c:order val="5"/>
          <c:tx>
            <c:strRef>
              <c:f>calculations!$M$46</c:f>
              <c:strCache>
                <c:ptCount val="1"/>
                <c:pt idx="0">
                  <c:v>Plot 6</c:v>
                </c:pt>
              </c:strCache>
            </c:strRef>
          </c:tx>
          <c:spPr>
            <a:ln w="28575" cap="rnd">
              <a:solidFill>
                <a:schemeClr val="accent6"/>
              </a:solidFill>
              <a:round/>
            </a:ln>
            <a:effectLst/>
          </c:spPr>
          <c:marker>
            <c:symbol val="circle"/>
            <c:size val="5"/>
            <c:spPr>
              <a:solidFill>
                <a:schemeClr val="accent6"/>
              </a:solidFill>
              <a:ln w="9525">
                <a:solidFill>
                  <a:schemeClr val="accent6"/>
                </a:solidFill>
              </a:ln>
              <a:effectLst/>
            </c:spPr>
          </c:marker>
          <c:cat>
            <c:numRef>
              <c:f>calculations!$N$40:$Q$40</c:f>
              <c:numCache>
                <c:formatCode>General</c:formatCode>
                <c:ptCount val="4"/>
                <c:pt idx="0">
                  <c:v>2015</c:v>
                </c:pt>
                <c:pt idx="1">
                  <c:v>2016</c:v>
                </c:pt>
                <c:pt idx="2">
                  <c:v>2017</c:v>
                </c:pt>
                <c:pt idx="3">
                  <c:v>2018</c:v>
                </c:pt>
              </c:numCache>
            </c:numRef>
          </c:cat>
          <c:val>
            <c:numRef>
              <c:f>calculations!$N$46:$Q$46</c:f>
              <c:numCache>
                <c:formatCode>General</c:formatCode>
                <c:ptCount val="4"/>
                <c:pt idx="0">
                  <c:v>4</c:v>
                </c:pt>
                <c:pt idx="1">
                  <c:v>3</c:v>
                </c:pt>
                <c:pt idx="2">
                  <c:v>2</c:v>
                </c:pt>
                <c:pt idx="3">
                  <c:v>1</c:v>
                </c:pt>
              </c:numCache>
            </c:numRef>
          </c:val>
          <c:smooth val="0"/>
          <c:extLst>
            <c:ext xmlns:c16="http://schemas.microsoft.com/office/drawing/2014/chart" uri="{C3380CC4-5D6E-409C-BE32-E72D297353CC}">
              <c16:uniqueId val="{00000005-D383-471C-9723-F0326D0455BE}"/>
            </c:ext>
          </c:extLst>
        </c:ser>
        <c:ser>
          <c:idx val="6"/>
          <c:order val="6"/>
          <c:tx>
            <c:strRef>
              <c:f>calculations!$M$47</c:f>
              <c:strCache>
                <c:ptCount val="1"/>
                <c:pt idx="0">
                  <c:v>Plot 7</c:v>
                </c:pt>
              </c:strCache>
            </c:strRef>
          </c:tx>
          <c:spPr>
            <a:ln w="28575" cap="rnd">
              <a:solidFill>
                <a:schemeClr val="accent1">
                  <a:lumMod val="60000"/>
                </a:schemeClr>
              </a:solidFill>
              <a:round/>
            </a:ln>
            <a:effectLst/>
          </c:spPr>
          <c:marker>
            <c:symbol val="circle"/>
            <c:size val="5"/>
            <c:spPr>
              <a:solidFill>
                <a:schemeClr val="accent1">
                  <a:lumMod val="60000"/>
                </a:schemeClr>
              </a:solidFill>
              <a:ln w="9525">
                <a:solidFill>
                  <a:schemeClr val="accent1">
                    <a:lumMod val="6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calculations!$N$47:$Q$47</c:f>
              <c:numCache>
                <c:formatCode>General</c:formatCode>
                <c:ptCount val="4"/>
              </c:numCache>
            </c:numRef>
          </c:val>
          <c:smooth val="0"/>
          <c:extLst>
            <c:ext xmlns:c16="http://schemas.microsoft.com/office/drawing/2014/chart" uri="{C3380CC4-5D6E-409C-BE32-E72D297353CC}">
              <c16:uniqueId val="{00000006-D383-471C-9723-F0326D0455BE}"/>
            </c:ext>
          </c:extLst>
        </c:ser>
        <c:ser>
          <c:idx val="7"/>
          <c:order val="7"/>
          <c:tx>
            <c:strRef>
              <c:f>calculations!$M$48</c:f>
              <c:strCache>
                <c:ptCount val="1"/>
                <c:pt idx="0">
                  <c:v>Plot 8</c:v>
                </c:pt>
              </c:strCache>
            </c:strRef>
          </c:tx>
          <c:spPr>
            <a:ln w="28575" cap="rnd">
              <a:solidFill>
                <a:schemeClr val="accent2">
                  <a:lumMod val="60000"/>
                </a:schemeClr>
              </a:solidFill>
              <a:round/>
            </a:ln>
            <a:effectLst/>
          </c:spPr>
          <c:marker>
            <c:symbol val="circle"/>
            <c:size val="5"/>
            <c:spPr>
              <a:solidFill>
                <a:schemeClr val="accent2">
                  <a:lumMod val="60000"/>
                </a:schemeClr>
              </a:solidFill>
              <a:ln w="9525">
                <a:solidFill>
                  <a:schemeClr val="accent2">
                    <a:lumMod val="6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calculations!$N$48:$Q$48</c:f>
              <c:numCache>
                <c:formatCode>General</c:formatCode>
                <c:ptCount val="4"/>
                <c:pt idx="0">
                  <c:v>3</c:v>
                </c:pt>
                <c:pt idx="1">
                  <c:v>1</c:v>
                </c:pt>
                <c:pt idx="2">
                  <c:v>1</c:v>
                </c:pt>
                <c:pt idx="3">
                  <c:v>1</c:v>
                </c:pt>
              </c:numCache>
            </c:numRef>
          </c:val>
          <c:smooth val="0"/>
          <c:extLst>
            <c:ext xmlns:c16="http://schemas.microsoft.com/office/drawing/2014/chart" uri="{C3380CC4-5D6E-409C-BE32-E72D297353CC}">
              <c16:uniqueId val="{00000007-D383-471C-9723-F0326D0455BE}"/>
            </c:ext>
          </c:extLst>
        </c:ser>
        <c:ser>
          <c:idx val="8"/>
          <c:order val="8"/>
          <c:tx>
            <c:strRef>
              <c:f>calculations!$M$49</c:f>
              <c:strCache>
                <c:ptCount val="1"/>
                <c:pt idx="0">
                  <c:v>Plot 9</c:v>
                </c:pt>
              </c:strCache>
            </c:strRef>
          </c:tx>
          <c:spPr>
            <a:ln w="28575" cap="rnd">
              <a:solidFill>
                <a:schemeClr val="accent3">
                  <a:lumMod val="60000"/>
                </a:schemeClr>
              </a:solidFill>
              <a:round/>
            </a:ln>
            <a:effectLst/>
          </c:spPr>
          <c:marker>
            <c:symbol val="circle"/>
            <c:size val="5"/>
            <c:spPr>
              <a:solidFill>
                <a:schemeClr val="accent3">
                  <a:lumMod val="60000"/>
                </a:schemeClr>
              </a:solidFill>
              <a:ln w="9525">
                <a:solidFill>
                  <a:schemeClr val="accent3">
                    <a:lumMod val="6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calculations!$N$49:$Q$49</c:f>
              <c:numCache>
                <c:formatCode>General</c:formatCode>
                <c:ptCount val="4"/>
                <c:pt idx="0">
                  <c:v>3</c:v>
                </c:pt>
                <c:pt idx="1">
                  <c:v>2</c:v>
                </c:pt>
                <c:pt idx="2">
                  <c:v>0</c:v>
                </c:pt>
                <c:pt idx="3">
                  <c:v>0</c:v>
                </c:pt>
              </c:numCache>
            </c:numRef>
          </c:val>
          <c:smooth val="0"/>
          <c:extLst>
            <c:ext xmlns:c16="http://schemas.microsoft.com/office/drawing/2014/chart" uri="{C3380CC4-5D6E-409C-BE32-E72D297353CC}">
              <c16:uniqueId val="{00000008-D383-471C-9723-F0326D0455BE}"/>
            </c:ext>
          </c:extLst>
        </c:ser>
        <c:ser>
          <c:idx val="9"/>
          <c:order val="9"/>
          <c:tx>
            <c:strRef>
              <c:f>calculations!$M$50</c:f>
              <c:strCache>
                <c:ptCount val="1"/>
                <c:pt idx="0">
                  <c:v>Plot 10</c:v>
                </c:pt>
              </c:strCache>
            </c:strRef>
          </c:tx>
          <c:spPr>
            <a:ln w="28575" cap="rnd">
              <a:solidFill>
                <a:schemeClr val="accent4">
                  <a:lumMod val="60000"/>
                </a:schemeClr>
              </a:solidFill>
              <a:round/>
            </a:ln>
            <a:effectLst/>
          </c:spPr>
          <c:marker>
            <c:symbol val="circle"/>
            <c:size val="5"/>
            <c:spPr>
              <a:solidFill>
                <a:schemeClr val="accent4">
                  <a:lumMod val="60000"/>
                </a:schemeClr>
              </a:solidFill>
              <a:ln w="9525">
                <a:solidFill>
                  <a:schemeClr val="accent4">
                    <a:lumMod val="6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calculations!$N$50:$Q$50</c:f>
              <c:numCache>
                <c:formatCode>General</c:formatCode>
                <c:ptCount val="4"/>
                <c:pt idx="0">
                  <c:v>10</c:v>
                </c:pt>
                <c:pt idx="1">
                  <c:v>10</c:v>
                </c:pt>
                <c:pt idx="2">
                  <c:v>8</c:v>
                </c:pt>
                <c:pt idx="3">
                  <c:v>7</c:v>
                </c:pt>
              </c:numCache>
            </c:numRef>
          </c:val>
          <c:smooth val="0"/>
          <c:extLst>
            <c:ext xmlns:c16="http://schemas.microsoft.com/office/drawing/2014/chart" uri="{C3380CC4-5D6E-409C-BE32-E72D297353CC}">
              <c16:uniqueId val="{00000009-D383-471C-9723-F0326D0455BE}"/>
            </c:ext>
          </c:extLst>
        </c:ser>
        <c:ser>
          <c:idx val="10"/>
          <c:order val="10"/>
          <c:tx>
            <c:strRef>
              <c:f>calculations!$M$51</c:f>
              <c:strCache>
                <c:ptCount val="1"/>
                <c:pt idx="0">
                  <c:v>Plot 11</c:v>
                </c:pt>
              </c:strCache>
            </c:strRef>
          </c:tx>
          <c:spPr>
            <a:ln w="28575" cap="rnd">
              <a:solidFill>
                <a:schemeClr val="accent5">
                  <a:lumMod val="60000"/>
                </a:schemeClr>
              </a:solidFill>
              <a:round/>
            </a:ln>
            <a:effectLst/>
          </c:spPr>
          <c:marker>
            <c:symbol val="circle"/>
            <c:size val="5"/>
            <c:spPr>
              <a:solidFill>
                <a:schemeClr val="accent5">
                  <a:lumMod val="60000"/>
                </a:schemeClr>
              </a:solidFill>
              <a:ln w="9525">
                <a:solidFill>
                  <a:schemeClr val="accent5">
                    <a:lumMod val="6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calculations!$N$51:$Q$51</c:f>
              <c:numCache>
                <c:formatCode>General</c:formatCode>
                <c:ptCount val="4"/>
                <c:pt idx="0">
                  <c:v>9</c:v>
                </c:pt>
                <c:pt idx="1">
                  <c:v>8</c:v>
                </c:pt>
                <c:pt idx="2">
                  <c:v>6</c:v>
                </c:pt>
                <c:pt idx="3">
                  <c:v>1</c:v>
                </c:pt>
              </c:numCache>
            </c:numRef>
          </c:val>
          <c:smooth val="0"/>
          <c:extLst>
            <c:ext xmlns:c16="http://schemas.microsoft.com/office/drawing/2014/chart" uri="{C3380CC4-5D6E-409C-BE32-E72D297353CC}">
              <c16:uniqueId val="{0000000A-D383-471C-9723-F0326D0455BE}"/>
            </c:ext>
          </c:extLst>
        </c:ser>
        <c:ser>
          <c:idx val="11"/>
          <c:order val="11"/>
          <c:tx>
            <c:strRef>
              <c:f>calculations!$M$52</c:f>
              <c:strCache>
                <c:ptCount val="1"/>
                <c:pt idx="0">
                  <c:v>Plot 12</c:v>
                </c:pt>
              </c:strCache>
            </c:strRef>
          </c:tx>
          <c:spPr>
            <a:ln w="28575" cap="rnd">
              <a:solidFill>
                <a:schemeClr val="accent6">
                  <a:lumMod val="60000"/>
                </a:schemeClr>
              </a:solidFill>
              <a:round/>
            </a:ln>
            <a:effectLst/>
          </c:spPr>
          <c:marker>
            <c:symbol val="circle"/>
            <c:size val="5"/>
            <c:spPr>
              <a:solidFill>
                <a:schemeClr val="accent6">
                  <a:lumMod val="60000"/>
                </a:schemeClr>
              </a:solidFill>
              <a:ln w="9525">
                <a:solidFill>
                  <a:schemeClr val="accent6">
                    <a:lumMod val="6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calculations!$N$52:$Q$52</c:f>
              <c:numCache>
                <c:formatCode>General</c:formatCode>
                <c:ptCount val="4"/>
              </c:numCache>
            </c:numRef>
          </c:val>
          <c:smooth val="0"/>
          <c:extLst>
            <c:ext xmlns:c16="http://schemas.microsoft.com/office/drawing/2014/chart" uri="{C3380CC4-5D6E-409C-BE32-E72D297353CC}">
              <c16:uniqueId val="{0000000B-D383-471C-9723-F0326D0455BE}"/>
            </c:ext>
          </c:extLst>
        </c:ser>
        <c:ser>
          <c:idx val="12"/>
          <c:order val="12"/>
          <c:tx>
            <c:strRef>
              <c:f>calculations!$M$53</c:f>
              <c:strCache>
                <c:ptCount val="1"/>
                <c:pt idx="0">
                  <c:v>Plot 13</c:v>
                </c:pt>
              </c:strCache>
            </c:strRef>
          </c:tx>
          <c:spPr>
            <a:ln w="28575" cap="rnd">
              <a:solidFill>
                <a:schemeClr val="accent1">
                  <a:lumMod val="80000"/>
                  <a:lumOff val="20000"/>
                </a:schemeClr>
              </a:solidFill>
              <a:round/>
            </a:ln>
            <a:effectLst/>
          </c:spPr>
          <c:marker>
            <c:symbol val="circle"/>
            <c:size val="5"/>
            <c:spPr>
              <a:solidFill>
                <a:schemeClr val="accent1">
                  <a:lumMod val="80000"/>
                  <a:lumOff val="20000"/>
                </a:schemeClr>
              </a:solidFill>
              <a:ln w="9525">
                <a:solidFill>
                  <a:schemeClr val="accent1">
                    <a:lumMod val="80000"/>
                    <a:lumOff val="2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calculations!$N$53:$Q$53</c:f>
              <c:numCache>
                <c:formatCode>General</c:formatCode>
                <c:ptCount val="4"/>
                <c:pt idx="0">
                  <c:v>5</c:v>
                </c:pt>
                <c:pt idx="1">
                  <c:v>5</c:v>
                </c:pt>
                <c:pt idx="2">
                  <c:v>4</c:v>
                </c:pt>
                <c:pt idx="3">
                  <c:v>2</c:v>
                </c:pt>
              </c:numCache>
            </c:numRef>
          </c:val>
          <c:smooth val="0"/>
          <c:extLst>
            <c:ext xmlns:c16="http://schemas.microsoft.com/office/drawing/2014/chart" uri="{C3380CC4-5D6E-409C-BE32-E72D297353CC}">
              <c16:uniqueId val="{0000000C-D383-471C-9723-F0326D0455BE}"/>
            </c:ext>
          </c:extLst>
        </c:ser>
        <c:ser>
          <c:idx val="13"/>
          <c:order val="13"/>
          <c:tx>
            <c:strRef>
              <c:f>calculations!$M$54</c:f>
              <c:strCache>
                <c:ptCount val="1"/>
                <c:pt idx="0">
                  <c:v>Plot 14</c:v>
                </c:pt>
              </c:strCache>
            </c:strRef>
          </c:tx>
          <c:spPr>
            <a:ln w="28575" cap="rnd">
              <a:solidFill>
                <a:schemeClr val="accent2">
                  <a:lumMod val="80000"/>
                  <a:lumOff val="20000"/>
                </a:schemeClr>
              </a:solidFill>
              <a:round/>
            </a:ln>
            <a:effectLst/>
          </c:spPr>
          <c:marker>
            <c:symbol val="circle"/>
            <c:size val="5"/>
            <c:spPr>
              <a:solidFill>
                <a:schemeClr val="accent2">
                  <a:lumMod val="80000"/>
                  <a:lumOff val="20000"/>
                </a:schemeClr>
              </a:solidFill>
              <a:ln w="9525">
                <a:solidFill>
                  <a:schemeClr val="accent2">
                    <a:lumMod val="80000"/>
                    <a:lumOff val="2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calculations!$N$54:$Q$54</c:f>
              <c:numCache>
                <c:formatCode>General</c:formatCode>
                <c:ptCount val="4"/>
                <c:pt idx="0">
                  <c:v>4</c:v>
                </c:pt>
                <c:pt idx="1">
                  <c:v>0</c:v>
                </c:pt>
                <c:pt idx="2">
                  <c:v>0</c:v>
                </c:pt>
                <c:pt idx="3">
                  <c:v>0</c:v>
                </c:pt>
              </c:numCache>
            </c:numRef>
          </c:val>
          <c:smooth val="0"/>
          <c:extLst>
            <c:ext xmlns:c16="http://schemas.microsoft.com/office/drawing/2014/chart" uri="{C3380CC4-5D6E-409C-BE32-E72D297353CC}">
              <c16:uniqueId val="{0000000D-D383-471C-9723-F0326D0455BE}"/>
            </c:ext>
          </c:extLst>
        </c:ser>
        <c:ser>
          <c:idx val="14"/>
          <c:order val="14"/>
          <c:tx>
            <c:strRef>
              <c:f>calculations!$M$55</c:f>
              <c:strCache>
                <c:ptCount val="1"/>
                <c:pt idx="0">
                  <c:v>Plot 15</c:v>
                </c:pt>
              </c:strCache>
            </c:strRef>
          </c:tx>
          <c:spPr>
            <a:ln w="28575" cap="rnd">
              <a:solidFill>
                <a:schemeClr val="accent3">
                  <a:lumMod val="80000"/>
                  <a:lumOff val="20000"/>
                </a:schemeClr>
              </a:solidFill>
              <a:round/>
            </a:ln>
            <a:effectLst/>
          </c:spPr>
          <c:marker>
            <c:symbol val="circle"/>
            <c:size val="5"/>
            <c:spPr>
              <a:solidFill>
                <a:schemeClr val="accent3">
                  <a:lumMod val="80000"/>
                  <a:lumOff val="20000"/>
                </a:schemeClr>
              </a:solidFill>
              <a:ln w="9525">
                <a:solidFill>
                  <a:schemeClr val="accent3">
                    <a:lumMod val="80000"/>
                    <a:lumOff val="2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calculations!$N$55:$Q$55</c:f>
              <c:numCache>
                <c:formatCode>General</c:formatCode>
                <c:ptCount val="4"/>
                <c:pt idx="0">
                  <c:v>11</c:v>
                </c:pt>
                <c:pt idx="1">
                  <c:v>11</c:v>
                </c:pt>
                <c:pt idx="2">
                  <c:v>8</c:v>
                </c:pt>
                <c:pt idx="3">
                  <c:v>5</c:v>
                </c:pt>
              </c:numCache>
            </c:numRef>
          </c:val>
          <c:smooth val="0"/>
          <c:extLst>
            <c:ext xmlns:c16="http://schemas.microsoft.com/office/drawing/2014/chart" uri="{C3380CC4-5D6E-409C-BE32-E72D297353CC}">
              <c16:uniqueId val="{0000000E-D383-471C-9723-F0326D0455BE}"/>
            </c:ext>
          </c:extLst>
        </c:ser>
        <c:ser>
          <c:idx val="15"/>
          <c:order val="15"/>
          <c:tx>
            <c:strRef>
              <c:f>calculations!$M$56</c:f>
              <c:strCache>
                <c:ptCount val="1"/>
                <c:pt idx="0">
                  <c:v>Plot 16</c:v>
                </c:pt>
              </c:strCache>
            </c:strRef>
          </c:tx>
          <c:spPr>
            <a:ln w="28575" cap="rnd">
              <a:solidFill>
                <a:schemeClr val="accent4">
                  <a:lumMod val="80000"/>
                  <a:lumOff val="20000"/>
                </a:schemeClr>
              </a:solidFill>
              <a:round/>
            </a:ln>
            <a:effectLst/>
          </c:spPr>
          <c:marker>
            <c:symbol val="circle"/>
            <c:size val="5"/>
            <c:spPr>
              <a:solidFill>
                <a:schemeClr val="accent4">
                  <a:lumMod val="80000"/>
                  <a:lumOff val="20000"/>
                </a:schemeClr>
              </a:solidFill>
              <a:ln w="9525">
                <a:solidFill>
                  <a:schemeClr val="accent4">
                    <a:lumMod val="80000"/>
                    <a:lumOff val="2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calculations!$N$56:$Q$56</c:f>
              <c:numCache>
                <c:formatCode>General</c:formatCode>
                <c:ptCount val="4"/>
                <c:pt idx="0">
                  <c:v>2</c:v>
                </c:pt>
                <c:pt idx="1">
                  <c:v>0</c:v>
                </c:pt>
                <c:pt idx="2">
                  <c:v>0</c:v>
                </c:pt>
                <c:pt idx="3">
                  <c:v>0</c:v>
                </c:pt>
              </c:numCache>
            </c:numRef>
          </c:val>
          <c:smooth val="0"/>
          <c:extLst>
            <c:ext xmlns:c16="http://schemas.microsoft.com/office/drawing/2014/chart" uri="{C3380CC4-5D6E-409C-BE32-E72D297353CC}">
              <c16:uniqueId val="{0000000F-D383-471C-9723-F0326D0455BE}"/>
            </c:ext>
          </c:extLst>
        </c:ser>
        <c:ser>
          <c:idx val="16"/>
          <c:order val="16"/>
          <c:tx>
            <c:strRef>
              <c:f>calculations!$M$57</c:f>
              <c:strCache>
                <c:ptCount val="1"/>
                <c:pt idx="0">
                  <c:v>Plot 17</c:v>
                </c:pt>
              </c:strCache>
            </c:strRef>
          </c:tx>
          <c:spPr>
            <a:ln w="28575" cap="rnd">
              <a:solidFill>
                <a:schemeClr val="accent5">
                  <a:lumMod val="80000"/>
                  <a:lumOff val="20000"/>
                </a:schemeClr>
              </a:solidFill>
              <a:round/>
            </a:ln>
            <a:effectLst/>
          </c:spPr>
          <c:marker>
            <c:symbol val="circle"/>
            <c:size val="5"/>
            <c:spPr>
              <a:solidFill>
                <a:schemeClr val="accent5">
                  <a:lumMod val="80000"/>
                  <a:lumOff val="20000"/>
                </a:schemeClr>
              </a:solidFill>
              <a:ln w="9525">
                <a:solidFill>
                  <a:schemeClr val="accent5">
                    <a:lumMod val="80000"/>
                    <a:lumOff val="2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calculations!$N$57:$Q$57</c:f>
              <c:numCache>
                <c:formatCode>General</c:formatCode>
                <c:ptCount val="4"/>
                <c:pt idx="0">
                  <c:v>7</c:v>
                </c:pt>
                <c:pt idx="1">
                  <c:v>3</c:v>
                </c:pt>
                <c:pt idx="2">
                  <c:v>4</c:v>
                </c:pt>
                <c:pt idx="3">
                  <c:v>2</c:v>
                </c:pt>
              </c:numCache>
            </c:numRef>
          </c:val>
          <c:smooth val="0"/>
          <c:extLst>
            <c:ext xmlns:c16="http://schemas.microsoft.com/office/drawing/2014/chart" uri="{C3380CC4-5D6E-409C-BE32-E72D297353CC}">
              <c16:uniqueId val="{00000010-D383-471C-9723-F0326D0455BE}"/>
            </c:ext>
          </c:extLst>
        </c:ser>
        <c:ser>
          <c:idx val="17"/>
          <c:order val="17"/>
          <c:tx>
            <c:strRef>
              <c:f>calculations!$M$58</c:f>
              <c:strCache>
                <c:ptCount val="1"/>
                <c:pt idx="0">
                  <c:v>Plot 18</c:v>
                </c:pt>
              </c:strCache>
            </c:strRef>
          </c:tx>
          <c:spPr>
            <a:ln w="28575" cap="rnd">
              <a:solidFill>
                <a:schemeClr val="accent6">
                  <a:lumMod val="80000"/>
                  <a:lumOff val="20000"/>
                </a:schemeClr>
              </a:solidFill>
              <a:round/>
            </a:ln>
            <a:effectLst/>
          </c:spPr>
          <c:marker>
            <c:symbol val="circle"/>
            <c:size val="5"/>
            <c:spPr>
              <a:solidFill>
                <a:schemeClr val="accent6">
                  <a:lumMod val="80000"/>
                  <a:lumOff val="20000"/>
                </a:schemeClr>
              </a:solidFill>
              <a:ln w="9525">
                <a:solidFill>
                  <a:schemeClr val="accent6">
                    <a:lumMod val="80000"/>
                    <a:lumOff val="2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calculations!$N$58:$Q$58</c:f>
              <c:numCache>
                <c:formatCode>General</c:formatCode>
                <c:ptCount val="4"/>
                <c:pt idx="0">
                  <c:v>4</c:v>
                </c:pt>
                <c:pt idx="1">
                  <c:v>4</c:v>
                </c:pt>
                <c:pt idx="2">
                  <c:v>4</c:v>
                </c:pt>
                <c:pt idx="3">
                  <c:v>1</c:v>
                </c:pt>
              </c:numCache>
            </c:numRef>
          </c:val>
          <c:smooth val="0"/>
          <c:extLst>
            <c:ext xmlns:c16="http://schemas.microsoft.com/office/drawing/2014/chart" uri="{C3380CC4-5D6E-409C-BE32-E72D297353CC}">
              <c16:uniqueId val="{00000011-D383-471C-9723-F0326D0455BE}"/>
            </c:ext>
          </c:extLst>
        </c:ser>
        <c:ser>
          <c:idx val="18"/>
          <c:order val="18"/>
          <c:tx>
            <c:strRef>
              <c:f>calculations!$M$59</c:f>
              <c:strCache>
                <c:ptCount val="1"/>
                <c:pt idx="0">
                  <c:v>Plot 19</c:v>
                </c:pt>
              </c:strCache>
            </c:strRef>
          </c:tx>
          <c:spPr>
            <a:ln w="28575" cap="rnd">
              <a:solidFill>
                <a:schemeClr val="accent1">
                  <a:lumMod val="80000"/>
                </a:schemeClr>
              </a:solidFill>
              <a:round/>
            </a:ln>
            <a:effectLst/>
          </c:spPr>
          <c:marker>
            <c:symbol val="circle"/>
            <c:size val="5"/>
            <c:spPr>
              <a:solidFill>
                <a:schemeClr val="accent1">
                  <a:lumMod val="80000"/>
                </a:schemeClr>
              </a:solidFill>
              <a:ln w="9525">
                <a:solidFill>
                  <a:schemeClr val="accent1">
                    <a:lumMod val="8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calculations!$N$59:$Q$59</c:f>
              <c:numCache>
                <c:formatCode>General</c:formatCode>
                <c:ptCount val="4"/>
                <c:pt idx="0">
                  <c:v>7</c:v>
                </c:pt>
                <c:pt idx="1">
                  <c:v>6</c:v>
                </c:pt>
                <c:pt idx="2">
                  <c:v>4</c:v>
                </c:pt>
                <c:pt idx="3">
                  <c:v>2</c:v>
                </c:pt>
              </c:numCache>
            </c:numRef>
          </c:val>
          <c:smooth val="0"/>
          <c:extLst>
            <c:ext xmlns:c16="http://schemas.microsoft.com/office/drawing/2014/chart" uri="{C3380CC4-5D6E-409C-BE32-E72D297353CC}">
              <c16:uniqueId val="{00000012-D383-471C-9723-F0326D0455BE}"/>
            </c:ext>
          </c:extLst>
        </c:ser>
        <c:ser>
          <c:idx val="19"/>
          <c:order val="19"/>
          <c:tx>
            <c:strRef>
              <c:f>calculations!$M$60</c:f>
              <c:strCache>
                <c:ptCount val="1"/>
                <c:pt idx="0">
                  <c:v>Plot 20</c:v>
                </c:pt>
              </c:strCache>
            </c:strRef>
          </c:tx>
          <c:spPr>
            <a:ln w="57150" cap="rnd">
              <a:solidFill>
                <a:schemeClr val="accent2">
                  <a:lumMod val="80000"/>
                </a:schemeClr>
              </a:solidFill>
              <a:round/>
            </a:ln>
            <a:effectLst/>
          </c:spPr>
          <c:marker>
            <c:symbol val="circle"/>
            <c:size val="5"/>
            <c:spPr>
              <a:solidFill>
                <a:schemeClr val="accent2">
                  <a:lumMod val="80000"/>
                </a:schemeClr>
              </a:solidFill>
              <a:ln w="57150">
                <a:solidFill>
                  <a:schemeClr val="accent2">
                    <a:lumMod val="80000"/>
                  </a:schemeClr>
                </a:solidFill>
              </a:ln>
              <a:effectLst/>
            </c:spPr>
          </c:marker>
          <c:cat>
            <c:numRef>
              <c:f>calculations!$N$40:$Q$40</c:f>
              <c:numCache>
                <c:formatCode>General</c:formatCode>
                <c:ptCount val="4"/>
                <c:pt idx="0">
                  <c:v>2015</c:v>
                </c:pt>
                <c:pt idx="1">
                  <c:v>2016</c:v>
                </c:pt>
                <c:pt idx="2">
                  <c:v>2017</c:v>
                </c:pt>
                <c:pt idx="3">
                  <c:v>2018</c:v>
                </c:pt>
              </c:numCache>
            </c:numRef>
          </c:cat>
          <c:val>
            <c:numRef>
              <c:f>calculations!$N$60:$Q$60</c:f>
              <c:numCache>
                <c:formatCode>General</c:formatCode>
                <c:ptCount val="4"/>
                <c:pt idx="0">
                  <c:v>9</c:v>
                </c:pt>
                <c:pt idx="1">
                  <c:v>6</c:v>
                </c:pt>
                <c:pt idx="2">
                  <c:v>8</c:v>
                </c:pt>
                <c:pt idx="3">
                  <c:v>9</c:v>
                </c:pt>
              </c:numCache>
            </c:numRef>
          </c:val>
          <c:smooth val="0"/>
          <c:extLst>
            <c:ext xmlns:c16="http://schemas.microsoft.com/office/drawing/2014/chart" uri="{C3380CC4-5D6E-409C-BE32-E72D297353CC}">
              <c16:uniqueId val="{00000013-D383-471C-9723-F0326D0455BE}"/>
            </c:ext>
          </c:extLst>
        </c:ser>
        <c:dLbls>
          <c:showLegendKey val="0"/>
          <c:showVal val="0"/>
          <c:showCatName val="0"/>
          <c:showSerName val="0"/>
          <c:showPercent val="0"/>
          <c:showBubbleSize val="0"/>
        </c:dLbls>
        <c:marker val="1"/>
        <c:smooth val="0"/>
        <c:axId val="642227256"/>
        <c:axId val="642222336"/>
      </c:lineChart>
      <c:catAx>
        <c:axId val="6422272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crossAx val="642222336"/>
        <c:crosses val="autoZero"/>
        <c:auto val="1"/>
        <c:lblAlgn val="ctr"/>
        <c:lblOffset val="100"/>
        <c:noMultiLvlLbl val="0"/>
      </c:catAx>
      <c:valAx>
        <c:axId val="642222336"/>
        <c:scaling>
          <c:orientation val="minMax"/>
        </c:scaling>
        <c:delete val="0"/>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a:t># of ferns</a:t>
                </a:r>
              </a:p>
            </c:rich>
          </c:tx>
          <c:layout/>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crossAx val="642227256"/>
        <c:crosses val="autoZero"/>
        <c:crossBetween val="between"/>
      </c:valAx>
      <c:spPr>
        <a:solidFill>
          <a:schemeClr val="bg1"/>
        </a:solidFill>
        <a:ln>
          <a:noFill/>
        </a:ln>
        <a:effectLst/>
      </c:spPr>
    </c:plotArea>
    <c:plotVisOnly val="1"/>
    <c:dispBlanksAs val="gap"/>
    <c:showDLblsOverMax val="0"/>
  </c:chart>
  <c:spPr>
    <a:solidFill>
      <a:schemeClr val="bg1"/>
    </a:solidFill>
    <a:ln>
      <a:noFill/>
    </a:ln>
    <a:effectLst/>
  </c:spPr>
  <c:txPr>
    <a:bodyPr/>
    <a:lstStyle/>
    <a:p>
      <a:pPr>
        <a:defRPr/>
      </a:pPr>
      <a:endParaRPr lang="es-PE"/>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r>
              <a:rPr lang="es-PE" sz="2800"/>
              <a:t># of Live Fronds per Plot by Year</a:t>
            </a:r>
            <a:endParaRPr lang="es-PE" sz="2800" baseline="0"/>
          </a:p>
          <a:p>
            <a:pPr>
              <a:defRPr sz="2800"/>
            </a:pPr>
            <a:endParaRPr lang="es-PE" sz="2800"/>
          </a:p>
        </c:rich>
      </c:tx>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n-lt"/>
              <a:ea typeface="+mn-ea"/>
              <a:cs typeface="+mn-cs"/>
            </a:defRPr>
          </a:pPr>
          <a:endParaRPr lang="es-PE"/>
        </a:p>
      </c:txPr>
    </c:title>
    <c:autoTitleDeleted val="0"/>
    <c:plotArea>
      <c:layout/>
      <c:lineChart>
        <c:grouping val="standard"/>
        <c:varyColors val="0"/>
        <c:ser>
          <c:idx val="0"/>
          <c:order val="0"/>
          <c:tx>
            <c:strRef>
              <c:f>calculations!$J$19</c:f>
              <c:strCache>
                <c:ptCount val="1"/>
                <c:pt idx="0">
                  <c:v>Plot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calculations!$K$18:$N$18</c:f>
              <c:numCache>
                <c:formatCode>General</c:formatCode>
                <c:ptCount val="4"/>
                <c:pt idx="0">
                  <c:v>2015</c:v>
                </c:pt>
                <c:pt idx="1">
                  <c:v>2016</c:v>
                </c:pt>
                <c:pt idx="2">
                  <c:v>2017</c:v>
                </c:pt>
                <c:pt idx="3">
                  <c:v>2018</c:v>
                </c:pt>
              </c:numCache>
            </c:numRef>
          </c:cat>
          <c:val>
            <c:numRef>
              <c:f>calculations!$K$19:$N$19</c:f>
              <c:numCache>
                <c:formatCode>General</c:formatCode>
                <c:ptCount val="4"/>
                <c:pt idx="0">
                  <c:v>53</c:v>
                </c:pt>
                <c:pt idx="1">
                  <c:v>0</c:v>
                </c:pt>
                <c:pt idx="2">
                  <c:v>0</c:v>
                </c:pt>
                <c:pt idx="3">
                  <c:v>0</c:v>
                </c:pt>
              </c:numCache>
            </c:numRef>
          </c:val>
          <c:smooth val="0"/>
          <c:extLst>
            <c:ext xmlns:c16="http://schemas.microsoft.com/office/drawing/2014/chart" uri="{C3380CC4-5D6E-409C-BE32-E72D297353CC}">
              <c16:uniqueId val="{00000000-2D5B-449F-BB8E-E6E0105CD1CE}"/>
            </c:ext>
          </c:extLst>
        </c:ser>
        <c:ser>
          <c:idx val="1"/>
          <c:order val="1"/>
          <c:tx>
            <c:strRef>
              <c:f>calculations!$J$20</c:f>
              <c:strCache>
                <c:ptCount val="1"/>
                <c:pt idx="0">
                  <c:v>Plot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calculations!$K$18:$N$18</c:f>
              <c:numCache>
                <c:formatCode>General</c:formatCode>
                <c:ptCount val="4"/>
                <c:pt idx="0">
                  <c:v>2015</c:v>
                </c:pt>
                <c:pt idx="1">
                  <c:v>2016</c:v>
                </c:pt>
                <c:pt idx="2">
                  <c:v>2017</c:v>
                </c:pt>
                <c:pt idx="3">
                  <c:v>2018</c:v>
                </c:pt>
              </c:numCache>
            </c:numRef>
          </c:cat>
          <c:val>
            <c:numRef>
              <c:f>calculations!$K$20:$N$20</c:f>
              <c:numCache>
                <c:formatCode>General</c:formatCode>
                <c:ptCount val="4"/>
                <c:pt idx="0">
                  <c:v>160</c:v>
                </c:pt>
                <c:pt idx="1">
                  <c:v>98</c:v>
                </c:pt>
                <c:pt idx="2">
                  <c:v>59</c:v>
                </c:pt>
                <c:pt idx="3">
                  <c:v>18</c:v>
                </c:pt>
              </c:numCache>
            </c:numRef>
          </c:val>
          <c:smooth val="0"/>
          <c:extLst>
            <c:ext xmlns:c16="http://schemas.microsoft.com/office/drawing/2014/chart" uri="{C3380CC4-5D6E-409C-BE32-E72D297353CC}">
              <c16:uniqueId val="{00000001-2D5B-449F-BB8E-E6E0105CD1CE}"/>
            </c:ext>
          </c:extLst>
        </c:ser>
        <c:ser>
          <c:idx val="2"/>
          <c:order val="2"/>
          <c:tx>
            <c:strRef>
              <c:f>calculations!$J$21</c:f>
              <c:strCache>
                <c:ptCount val="1"/>
                <c:pt idx="0">
                  <c:v>Plot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numRef>
              <c:f>calculations!$K$18:$N$18</c:f>
              <c:numCache>
                <c:formatCode>General</c:formatCode>
                <c:ptCount val="4"/>
                <c:pt idx="0">
                  <c:v>2015</c:v>
                </c:pt>
                <c:pt idx="1">
                  <c:v>2016</c:v>
                </c:pt>
                <c:pt idx="2">
                  <c:v>2017</c:v>
                </c:pt>
                <c:pt idx="3">
                  <c:v>2018</c:v>
                </c:pt>
              </c:numCache>
            </c:numRef>
          </c:cat>
          <c:val>
            <c:numRef>
              <c:f>calculations!$K$21:$N$21</c:f>
              <c:numCache>
                <c:formatCode>General</c:formatCode>
                <c:ptCount val="4"/>
                <c:pt idx="0">
                  <c:v>70</c:v>
                </c:pt>
                <c:pt idx="1">
                  <c:v>31</c:v>
                </c:pt>
                <c:pt idx="2">
                  <c:v>21</c:v>
                </c:pt>
                <c:pt idx="3">
                  <c:v>13</c:v>
                </c:pt>
              </c:numCache>
            </c:numRef>
          </c:val>
          <c:smooth val="0"/>
          <c:extLst>
            <c:ext xmlns:c16="http://schemas.microsoft.com/office/drawing/2014/chart" uri="{C3380CC4-5D6E-409C-BE32-E72D297353CC}">
              <c16:uniqueId val="{00000002-2D5B-449F-BB8E-E6E0105CD1CE}"/>
            </c:ext>
          </c:extLst>
        </c:ser>
        <c:ser>
          <c:idx val="3"/>
          <c:order val="3"/>
          <c:tx>
            <c:strRef>
              <c:f>calculations!$J$22</c:f>
              <c:strCache>
                <c:ptCount val="1"/>
                <c:pt idx="0">
                  <c:v>Plot 4</c:v>
                </c:pt>
              </c:strCache>
            </c:strRef>
          </c:tx>
          <c:spPr>
            <a:ln w="28575" cap="rnd">
              <a:solidFill>
                <a:schemeClr val="accent4"/>
              </a:solidFill>
              <a:round/>
            </a:ln>
            <a:effectLst/>
          </c:spPr>
          <c:marker>
            <c:symbol val="circle"/>
            <c:size val="5"/>
            <c:spPr>
              <a:solidFill>
                <a:schemeClr val="accent4"/>
              </a:solidFill>
              <a:ln w="9525">
                <a:solidFill>
                  <a:schemeClr val="accent4"/>
                </a:solidFill>
              </a:ln>
              <a:effectLst/>
            </c:spPr>
          </c:marker>
          <c:cat>
            <c:numRef>
              <c:f>calculations!$K$18:$N$18</c:f>
              <c:numCache>
                <c:formatCode>General</c:formatCode>
                <c:ptCount val="4"/>
                <c:pt idx="0">
                  <c:v>2015</c:v>
                </c:pt>
                <c:pt idx="1">
                  <c:v>2016</c:v>
                </c:pt>
                <c:pt idx="2">
                  <c:v>2017</c:v>
                </c:pt>
                <c:pt idx="3">
                  <c:v>2018</c:v>
                </c:pt>
              </c:numCache>
            </c:numRef>
          </c:cat>
          <c:val>
            <c:numRef>
              <c:f>calculations!$K$22:$N$22</c:f>
              <c:numCache>
                <c:formatCode>General</c:formatCode>
                <c:ptCount val="4"/>
                <c:pt idx="0">
                  <c:v>15</c:v>
                </c:pt>
                <c:pt idx="1">
                  <c:v>6</c:v>
                </c:pt>
                <c:pt idx="2">
                  <c:v>0</c:v>
                </c:pt>
                <c:pt idx="3">
                  <c:v>0</c:v>
                </c:pt>
              </c:numCache>
            </c:numRef>
          </c:val>
          <c:smooth val="0"/>
          <c:extLst>
            <c:ext xmlns:c16="http://schemas.microsoft.com/office/drawing/2014/chart" uri="{C3380CC4-5D6E-409C-BE32-E72D297353CC}">
              <c16:uniqueId val="{00000003-2D5B-449F-BB8E-E6E0105CD1CE}"/>
            </c:ext>
          </c:extLst>
        </c:ser>
        <c:ser>
          <c:idx val="4"/>
          <c:order val="4"/>
          <c:tx>
            <c:strRef>
              <c:f>calculations!$J$23</c:f>
              <c:strCache>
                <c:ptCount val="1"/>
                <c:pt idx="0">
                  <c:v>Plot 5</c:v>
                </c:pt>
              </c:strCache>
            </c:strRef>
          </c:tx>
          <c:spPr>
            <a:ln w="57150" cap="rnd">
              <a:solidFill>
                <a:srgbClr val="FF0000"/>
              </a:solidFill>
              <a:round/>
            </a:ln>
            <a:effectLst/>
          </c:spPr>
          <c:marker>
            <c:symbol val="circle"/>
            <c:size val="5"/>
            <c:spPr>
              <a:solidFill>
                <a:schemeClr val="accent5"/>
              </a:solidFill>
              <a:ln w="57150">
                <a:solidFill>
                  <a:srgbClr val="FF0000"/>
                </a:solidFill>
              </a:ln>
              <a:effectLst/>
            </c:spPr>
          </c:marker>
          <c:cat>
            <c:numRef>
              <c:f>calculations!$K$18:$N$18</c:f>
              <c:numCache>
                <c:formatCode>General</c:formatCode>
                <c:ptCount val="4"/>
                <c:pt idx="0">
                  <c:v>2015</c:v>
                </c:pt>
                <c:pt idx="1">
                  <c:v>2016</c:v>
                </c:pt>
                <c:pt idx="2">
                  <c:v>2017</c:v>
                </c:pt>
                <c:pt idx="3">
                  <c:v>2018</c:v>
                </c:pt>
              </c:numCache>
            </c:numRef>
          </c:cat>
          <c:val>
            <c:numRef>
              <c:f>calculations!$K$23:$N$23</c:f>
              <c:numCache>
                <c:formatCode>General</c:formatCode>
                <c:ptCount val="4"/>
                <c:pt idx="0">
                  <c:v>374</c:v>
                </c:pt>
                <c:pt idx="1">
                  <c:v>306</c:v>
                </c:pt>
                <c:pt idx="2">
                  <c:v>369</c:v>
                </c:pt>
                <c:pt idx="3">
                  <c:v>388</c:v>
                </c:pt>
              </c:numCache>
            </c:numRef>
          </c:val>
          <c:smooth val="0"/>
          <c:extLst>
            <c:ext xmlns:c16="http://schemas.microsoft.com/office/drawing/2014/chart" uri="{C3380CC4-5D6E-409C-BE32-E72D297353CC}">
              <c16:uniqueId val="{00000004-2D5B-449F-BB8E-E6E0105CD1CE}"/>
            </c:ext>
          </c:extLst>
        </c:ser>
        <c:ser>
          <c:idx val="5"/>
          <c:order val="5"/>
          <c:tx>
            <c:strRef>
              <c:f>calculations!$J$24</c:f>
              <c:strCache>
                <c:ptCount val="1"/>
                <c:pt idx="0">
                  <c:v>Plot 6</c:v>
                </c:pt>
              </c:strCache>
            </c:strRef>
          </c:tx>
          <c:spPr>
            <a:ln w="28575" cap="rnd">
              <a:solidFill>
                <a:schemeClr val="accent6"/>
              </a:solidFill>
              <a:round/>
            </a:ln>
            <a:effectLst/>
          </c:spPr>
          <c:marker>
            <c:symbol val="circle"/>
            <c:size val="5"/>
            <c:spPr>
              <a:solidFill>
                <a:schemeClr val="accent6"/>
              </a:solidFill>
              <a:ln w="9525">
                <a:solidFill>
                  <a:schemeClr val="accent6"/>
                </a:solidFill>
              </a:ln>
              <a:effectLst/>
            </c:spPr>
          </c:marker>
          <c:cat>
            <c:numRef>
              <c:f>calculations!$K$18:$N$18</c:f>
              <c:numCache>
                <c:formatCode>General</c:formatCode>
                <c:ptCount val="4"/>
                <c:pt idx="0">
                  <c:v>2015</c:v>
                </c:pt>
                <c:pt idx="1">
                  <c:v>2016</c:v>
                </c:pt>
                <c:pt idx="2">
                  <c:v>2017</c:v>
                </c:pt>
                <c:pt idx="3">
                  <c:v>2018</c:v>
                </c:pt>
              </c:numCache>
            </c:numRef>
          </c:cat>
          <c:val>
            <c:numRef>
              <c:f>calculations!$K$24:$N$24</c:f>
              <c:numCache>
                <c:formatCode>General</c:formatCode>
                <c:ptCount val="4"/>
                <c:pt idx="0">
                  <c:v>156</c:v>
                </c:pt>
                <c:pt idx="1">
                  <c:v>112</c:v>
                </c:pt>
                <c:pt idx="2">
                  <c:v>81</c:v>
                </c:pt>
                <c:pt idx="3">
                  <c:v>43</c:v>
                </c:pt>
              </c:numCache>
            </c:numRef>
          </c:val>
          <c:smooth val="0"/>
          <c:extLst>
            <c:ext xmlns:c16="http://schemas.microsoft.com/office/drawing/2014/chart" uri="{C3380CC4-5D6E-409C-BE32-E72D297353CC}">
              <c16:uniqueId val="{00000005-2D5B-449F-BB8E-E6E0105CD1CE}"/>
            </c:ext>
          </c:extLst>
        </c:ser>
        <c:ser>
          <c:idx val="6"/>
          <c:order val="6"/>
          <c:tx>
            <c:strRef>
              <c:f>calculations!$J$25</c:f>
              <c:strCache>
                <c:ptCount val="1"/>
                <c:pt idx="0">
                  <c:v>Plot 7</c:v>
                </c:pt>
              </c:strCache>
            </c:strRef>
          </c:tx>
          <c:spPr>
            <a:ln w="57150" cap="rnd">
              <a:solidFill>
                <a:schemeClr val="accent1">
                  <a:lumMod val="60000"/>
                </a:schemeClr>
              </a:solidFill>
              <a:round/>
            </a:ln>
            <a:effectLst/>
          </c:spPr>
          <c:marker>
            <c:symbol val="circle"/>
            <c:size val="5"/>
            <c:spPr>
              <a:solidFill>
                <a:schemeClr val="accent1">
                  <a:lumMod val="60000"/>
                </a:schemeClr>
              </a:solidFill>
              <a:ln w="57150">
                <a:solidFill>
                  <a:schemeClr val="accent1">
                    <a:lumMod val="6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calculations!$K$25:$N$25</c:f>
              <c:numCache>
                <c:formatCode>General</c:formatCode>
                <c:ptCount val="4"/>
                <c:pt idx="0">
                  <c:v>165</c:v>
                </c:pt>
                <c:pt idx="1">
                  <c:v>140</c:v>
                </c:pt>
                <c:pt idx="2">
                  <c:v>157</c:v>
                </c:pt>
                <c:pt idx="3">
                  <c:v>215</c:v>
                </c:pt>
              </c:numCache>
            </c:numRef>
          </c:val>
          <c:smooth val="0"/>
          <c:extLst>
            <c:ext xmlns:c16="http://schemas.microsoft.com/office/drawing/2014/chart" uri="{C3380CC4-5D6E-409C-BE32-E72D297353CC}">
              <c16:uniqueId val="{00000006-2D5B-449F-BB8E-E6E0105CD1CE}"/>
            </c:ext>
          </c:extLst>
        </c:ser>
        <c:ser>
          <c:idx val="7"/>
          <c:order val="7"/>
          <c:tx>
            <c:strRef>
              <c:f>calculations!$J$26</c:f>
              <c:strCache>
                <c:ptCount val="1"/>
                <c:pt idx="0">
                  <c:v>Plot 8</c:v>
                </c:pt>
              </c:strCache>
            </c:strRef>
          </c:tx>
          <c:spPr>
            <a:ln w="28575" cap="rnd">
              <a:solidFill>
                <a:schemeClr val="accent2">
                  <a:lumMod val="60000"/>
                </a:schemeClr>
              </a:solidFill>
              <a:round/>
            </a:ln>
            <a:effectLst/>
          </c:spPr>
          <c:marker>
            <c:symbol val="circle"/>
            <c:size val="5"/>
            <c:spPr>
              <a:solidFill>
                <a:schemeClr val="accent2">
                  <a:lumMod val="60000"/>
                </a:schemeClr>
              </a:solidFill>
              <a:ln w="9525">
                <a:solidFill>
                  <a:schemeClr val="accent2">
                    <a:lumMod val="6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calculations!$K$26:$N$26</c:f>
              <c:numCache>
                <c:formatCode>General</c:formatCode>
                <c:ptCount val="4"/>
                <c:pt idx="0">
                  <c:v>62</c:v>
                </c:pt>
                <c:pt idx="1">
                  <c:v>14</c:v>
                </c:pt>
                <c:pt idx="2">
                  <c:v>12</c:v>
                </c:pt>
                <c:pt idx="3">
                  <c:v>2</c:v>
                </c:pt>
              </c:numCache>
            </c:numRef>
          </c:val>
          <c:smooth val="0"/>
          <c:extLst>
            <c:ext xmlns:c16="http://schemas.microsoft.com/office/drawing/2014/chart" uri="{C3380CC4-5D6E-409C-BE32-E72D297353CC}">
              <c16:uniqueId val="{00000007-2D5B-449F-BB8E-E6E0105CD1CE}"/>
            </c:ext>
          </c:extLst>
        </c:ser>
        <c:ser>
          <c:idx val="8"/>
          <c:order val="8"/>
          <c:tx>
            <c:strRef>
              <c:f>calculations!$J$27</c:f>
              <c:strCache>
                <c:ptCount val="1"/>
                <c:pt idx="0">
                  <c:v>Plot 9</c:v>
                </c:pt>
              </c:strCache>
            </c:strRef>
          </c:tx>
          <c:spPr>
            <a:ln w="28575" cap="rnd">
              <a:solidFill>
                <a:schemeClr val="accent3">
                  <a:lumMod val="60000"/>
                </a:schemeClr>
              </a:solidFill>
              <a:round/>
            </a:ln>
            <a:effectLst/>
          </c:spPr>
          <c:marker>
            <c:symbol val="circle"/>
            <c:size val="5"/>
            <c:spPr>
              <a:solidFill>
                <a:schemeClr val="accent3">
                  <a:lumMod val="60000"/>
                </a:schemeClr>
              </a:solidFill>
              <a:ln w="9525">
                <a:solidFill>
                  <a:schemeClr val="accent3">
                    <a:lumMod val="6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calculations!$K$27:$N$27</c:f>
              <c:numCache>
                <c:formatCode>General</c:formatCode>
                <c:ptCount val="4"/>
                <c:pt idx="0">
                  <c:v>20</c:v>
                </c:pt>
                <c:pt idx="1">
                  <c:v>3</c:v>
                </c:pt>
                <c:pt idx="2">
                  <c:v>0</c:v>
                </c:pt>
                <c:pt idx="3">
                  <c:v>0</c:v>
                </c:pt>
              </c:numCache>
            </c:numRef>
          </c:val>
          <c:smooth val="0"/>
          <c:extLst>
            <c:ext xmlns:c16="http://schemas.microsoft.com/office/drawing/2014/chart" uri="{C3380CC4-5D6E-409C-BE32-E72D297353CC}">
              <c16:uniqueId val="{00000008-2D5B-449F-BB8E-E6E0105CD1CE}"/>
            </c:ext>
          </c:extLst>
        </c:ser>
        <c:ser>
          <c:idx val="9"/>
          <c:order val="9"/>
          <c:tx>
            <c:strRef>
              <c:f>calculations!$J$28</c:f>
              <c:strCache>
                <c:ptCount val="1"/>
                <c:pt idx="0">
                  <c:v>Plot 10</c:v>
                </c:pt>
              </c:strCache>
            </c:strRef>
          </c:tx>
          <c:spPr>
            <a:ln w="28575" cap="rnd">
              <a:solidFill>
                <a:schemeClr val="accent4">
                  <a:lumMod val="60000"/>
                </a:schemeClr>
              </a:solidFill>
              <a:round/>
            </a:ln>
            <a:effectLst/>
          </c:spPr>
          <c:marker>
            <c:symbol val="circle"/>
            <c:size val="5"/>
            <c:spPr>
              <a:solidFill>
                <a:schemeClr val="accent4">
                  <a:lumMod val="60000"/>
                </a:schemeClr>
              </a:solidFill>
              <a:ln w="9525">
                <a:solidFill>
                  <a:schemeClr val="accent4">
                    <a:lumMod val="6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calculations!$K$28:$N$28</c:f>
              <c:numCache>
                <c:formatCode>General</c:formatCode>
                <c:ptCount val="4"/>
                <c:pt idx="0">
                  <c:v>231</c:v>
                </c:pt>
                <c:pt idx="1">
                  <c:v>190</c:v>
                </c:pt>
                <c:pt idx="2">
                  <c:v>116</c:v>
                </c:pt>
                <c:pt idx="3">
                  <c:v>111</c:v>
                </c:pt>
              </c:numCache>
            </c:numRef>
          </c:val>
          <c:smooth val="0"/>
          <c:extLst>
            <c:ext xmlns:c16="http://schemas.microsoft.com/office/drawing/2014/chart" uri="{C3380CC4-5D6E-409C-BE32-E72D297353CC}">
              <c16:uniqueId val="{00000009-2D5B-449F-BB8E-E6E0105CD1CE}"/>
            </c:ext>
          </c:extLst>
        </c:ser>
        <c:ser>
          <c:idx val="10"/>
          <c:order val="10"/>
          <c:tx>
            <c:strRef>
              <c:f>calculations!$J$29</c:f>
              <c:strCache>
                <c:ptCount val="1"/>
                <c:pt idx="0">
                  <c:v>Plot 11</c:v>
                </c:pt>
              </c:strCache>
            </c:strRef>
          </c:tx>
          <c:spPr>
            <a:ln w="28575" cap="rnd">
              <a:solidFill>
                <a:schemeClr val="accent5">
                  <a:lumMod val="60000"/>
                </a:schemeClr>
              </a:solidFill>
              <a:round/>
            </a:ln>
            <a:effectLst/>
          </c:spPr>
          <c:marker>
            <c:symbol val="circle"/>
            <c:size val="5"/>
            <c:spPr>
              <a:solidFill>
                <a:schemeClr val="accent5">
                  <a:lumMod val="60000"/>
                </a:schemeClr>
              </a:solidFill>
              <a:ln w="9525">
                <a:solidFill>
                  <a:schemeClr val="accent5">
                    <a:lumMod val="6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calculations!$K$29:$N$29</c:f>
              <c:numCache>
                <c:formatCode>General</c:formatCode>
                <c:ptCount val="4"/>
                <c:pt idx="0">
                  <c:v>163</c:v>
                </c:pt>
                <c:pt idx="1">
                  <c:v>66</c:v>
                </c:pt>
                <c:pt idx="2">
                  <c:v>55</c:v>
                </c:pt>
                <c:pt idx="3">
                  <c:v>13</c:v>
                </c:pt>
              </c:numCache>
            </c:numRef>
          </c:val>
          <c:smooth val="0"/>
          <c:extLst>
            <c:ext xmlns:c16="http://schemas.microsoft.com/office/drawing/2014/chart" uri="{C3380CC4-5D6E-409C-BE32-E72D297353CC}">
              <c16:uniqueId val="{0000000A-2D5B-449F-BB8E-E6E0105CD1CE}"/>
            </c:ext>
          </c:extLst>
        </c:ser>
        <c:ser>
          <c:idx val="11"/>
          <c:order val="11"/>
          <c:tx>
            <c:strRef>
              <c:f>calculations!$J$30</c:f>
              <c:strCache>
                <c:ptCount val="1"/>
                <c:pt idx="0">
                  <c:v>Plot 12</c:v>
                </c:pt>
              </c:strCache>
            </c:strRef>
          </c:tx>
          <c:spPr>
            <a:ln w="28575" cap="rnd">
              <a:solidFill>
                <a:schemeClr val="accent6">
                  <a:lumMod val="60000"/>
                </a:schemeClr>
              </a:solidFill>
              <a:round/>
            </a:ln>
            <a:effectLst/>
          </c:spPr>
          <c:marker>
            <c:symbol val="circle"/>
            <c:size val="5"/>
            <c:spPr>
              <a:solidFill>
                <a:schemeClr val="accent6">
                  <a:lumMod val="60000"/>
                </a:schemeClr>
              </a:solidFill>
              <a:ln w="9525">
                <a:solidFill>
                  <a:schemeClr val="accent6">
                    <a:lumMod val="6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calculations!$K$30:$N$30</c:f>
              <c:numCache>
                <c:formatCode>General</c:formatCode>
                <c:ptCount val="4"/>
              </c:numCache>
            </c:numRef>
          </c:val>
          <c:smooth val="0"/>
          <c:extLst>
            <c:ext xmlns:c16="http://schemas.microsoft.com/office/drawing/2014/chart" uri="{C3380CC4-5D6E-409C-BE32-E72D297353CC}">
              <c16:uniqueId val="{0000000B-2D5B-449F-BB8E-E6E0105CD1CE}"/>
            </c:ext>
          </c:extLst>
        </c:ser>
        <c:ser>
          <c:idx val="12"/>
          <c:order val="12"/>
          <c:tx>
            <c:strRef>
              <c:f>calculations!$J$31</c:f>
              <c:strCache>
                <c:ptCount val="1"/>
                <c:pt idx="0">
                  <c:v>Plot 13</c:v>
                </c:pt>
              </c:strCache>
            </c:strRef>
          </c:tx>
          <c:spPr>
            <a:ln w="28575" cap="rnd">
              <a:solidFill>
                <a:schemeClr val="accent1">
                  <a:lumMod val="80000"/>
                  <a:lumOff val="20000"/>
                </a:schemeClr>
              </a:solidFill>
              <a:round/>
            </a:ln>
            <a:effectLst/>
          </c:spPr>
          <c:marker>
            <c:symbol val="circle"/>
            <c:size val="5"/>
            <c:spPr>
              <a:solidFill>
                <a:schemeClr val="accent1">
                  <a:lumMod val="80000"/>
                  <a:lumOff val="20000"/>
                </a:schemeClr>
              </a:solidFill>
              <a:ln w="9525">
                <a:solidFill>
                  <a:schemeClr val="accent1">
                    <a:lumMod val="80000"/>
                    <a:lumOff val="2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calculations!$K$31:$N$31</c:f>
              <c:numCache>
                <c:formatCode>General</c:formatCode>
                <c:ptCount val="4"/>
                <c:pt idx="0">
                  <c:v>213</c:v>
                </c:pt>
                <c:pt idx="1">
                  <c:v>156</c:v>
                </c:pt>
                <c:pt idx="2">
                  <c:v>128</c:v>
                </c:pt>
                <c:pt idx="3">
                  <c:v>99</c:v>
                </c:pt>
              </c:numCache>
            </c:numRef>
          </c:val>
          <c:smooth val="0"/>
          <c:extLst>
            <c:ext xmlns:c16="http://schemas.microsoft.com/office/drawing/2014/chart" uri="{C3380CC4-5D6E-409C-BE32-E72D297353CC}">
              <c16:uniqueId val="{0000000C-2D5B-449F-BB8E-E6E0105CD1CE}"/>
            </c:ext>
          </c:extLst>
        </c:ser>
        <c:ser>
          <c:idx val="13"/>
          <c:order val="13"/>
          <c:tx>
            <c:strRef>
              <c:f>calculations!$J$32</c:f>
              <c:strCache>
                <c:ptCount val="1"/>
                <c:pt idx="0">
                  <c:v>Plot 14</c:v>
                </c:pt>
              </c:strCache>
            </c:strRef>
          </c:tx>
          <c:spPr>
            <a:ln w="28575" cap="rnd">
              <a:solidFill>
                <a:schemeClr val="accent2">
                  <a:lumMod val="80000"/>
                  <a:lumOff val="20000"/>
                </a:schemeClr>
              </a:solidFill>
              <a:round/>
            </a:ln>
            <a:effectLst/>
          </c:spPr>
          <c:marker>
            <c:symbol val="circle"/>
            <c:size val="5"/>
            <c:spPr>
              <a:solidFill>
                <a:schemeClr val="accent2">
                  <a:lumMod val="80000"/>
                  <a:lumOff val="20000"/>
                </a:schemeClr>
              </a:solidFill>
              <a:ln w="9525">
                <a:solidFill>
                  <a:schemeClr val="accent2">
                    <a:lumMod val="80000"/>
                    <a:lumOff val="2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calculations!$K$32:$N$32</c:f>
              <c:numCache>
                <c:formatCode>General</c:formatCode>
                <c:ptCount val="4"/>
                <c:pt idx="0">
                  <c:v>67</c:v>
                </c:pt>
                <c:pt idx="1">
                  <c:v>0</c:v>
                </c:pt>
                <c:pt idx="2">
                  <c:v>0</c:v>
                </c:pt>
                <c:pt idx="3">
                  <c:v>0</c:v>
                </c:pt>
              </c:numCache>
            </c:numRef>
          </c:val>
          <c:smooth val="0"/>
          <c:extLst>
            <c:ext xmlns:c16="http://schemas.microsoft.com/office/drawing/2014/chart" uri="{C3380CC4-5D6E-409C-BE32-E72D297353CC}">
              <c16:uniqueId val="{0000000D-2D5B-449F-BB8E-E6E0105CD1CE}"/>
            </c:ext>
          </c:extLst>
        </c:ser>
        <c:ser>
          <c:idx val="14"/>
          <c:order val="14"/>
          <c:tx>
            <c:strRef>
              <c:f>calculations!$J$33</c:f>
              <c:strCache>
                <c:ptCount val="1"/>
                <c:pt idx="0">
                  <c:v>Plot 15</c:v>
                </c:pt>
              </c:strCache>
            </c:strRef>
          </c:tx>
          <c:spPr>
            <a:ln w="28575" cap="rnd">
              <a:solidFill>
                <a:schemeClr val="accent3">
                  <a:lumMod val="80000"/>
                  <a:lumOff val="20000"/>
                </a:schemeClr>
              </a:solidFill>
              <a:round/>
            </a:ln>
            <a:effectLst/>
          </c:spPr>
          <c:marker>
            <c:symbol val="circle"/>
            <c:size val="5"/>
            <c:spPr>
              <a:solidFill>
                <a:schemeClr val="accent3">
                  <a:lumMod val="80000"/>
                  <a:lumOff val="20000"/>
                </a:schemeClr>
              </a:solidFill>
              <a:ln w="9525">
                <a:solidFill>
                  <a:schemeClr val="accent3">
                    <a:lumMod val="80000"/>
                    <a:lumOff val="2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calculations!$K$33:$N$33</c:f>
              <c:numCache>
                <c:formatCode>General</c:formatCode>
                <c:ptCount val="4"/>
                <c:pt idx="0">
                  <c:v>256</c:v>
                </c:pt>
                <c:pt idx="1">
                  <c:v>152</c:v>
                </c:pt>
                <c:pt idx="2">
                  <c:v>59</c:v>
                </c:pt>
                <c:pt idx="3">
                  <c:v>10</c:v>
                </c:pt>
              </c:numCache>
            </c:numRef>
          </c:val>
          <c:smooth val="0"/>
          <c:extLst>
            <c:ext xmlns:c16="http://schemas.microsoft.com/office/drawing/2014/chart" uri="{C3380CC4-5D6E-409C-BE32-E72D297353CC}">
              <c16:uniqueId val="{0000000E-2D5B-449F-BB8E-E6E0105CD1CE}"/>
            </c:ext>
          </c:extLst>
        </c:ser>
        <c:ser>
          <c:idx val="15"/>
          <c:order val="15"/>
          <c:tx>
            <c:strRef>
              <c:f>calculations!$J$34</c:f>
              <c:strCache>
                <c:ptCount val="1"/>
                <c:pt idx="0">
                  <c:v>Plot 16</c:v>
                </c:pt>
              </c:strCache>
            </c:strRef>
          </c:tx>
          <c:spPr>
            <a:ln w="28575" cap="rnd">
              <a:solidFill>
                <a:schemeClr val="accent4">
                  <a:lumMod val="80000"/>
                  <a:lumOff val="20000"/>
                </a:schemeClr>
              </a:solidFill>
              <a:round/>
            </a:ln>
            <a:effectLst/>
          </c:spPr>
          <c:marker>
            <c:symbol val="circle"/>
            <c:size val="5"/>
            <c:spPr>
              <a:solidFill>
                <a:schemeClr val="accent4">
                  <a:lumMod val="80000"/>
                  <a:lumOff val="20000"/>
                </a:schemeClr>
              </a:solidFill>
              <a:ln w="9525">
                <a:solidFill>
                  <a:schemeClr val="accent4">
                    <a:lumMod val="80000"/>
                    <a:lumOff val="2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calculations!$K$34:$N$34</c:f>
              <c:numCache>
                <c:formatCode>General</c:formatCode>
                <c:ptCount val="4"/>
                <c:pt idx="0">
                  <c:v>63</c:v>
                </c:pt>
                <c:pt idx="1">
                  <c:v>0</c:v>
                </c:pt>
                <c:pt idx="2">
                  <c:v>0</c:v>
                </c:pt>
                <c:pt idx="3">
                  <c:v>0</c:v>
                </c:pt>
              </c:numCache>
            </c:numRef>
          </c:val>
          <c:smooth val="0"/>
          <c:extLst>
            <c:ext xmlns:c16="http://schemas.microsoft.com/office/drawing/2014/chart" uri="{C3380CC4-5D6E-409C-BE32-E72D297353CC}">
              <c16:uniqueId val="{0000000F-2D5B-449F-BB8E-E6E0105CD1CE}"/>
            </c:ext>
          </c:extLst>
        </c:ser>
        <c:ser>
          <c:idx val="16"/>
          <c:order val="16"/>
          <c:tx>
            <c:strRef>
              <c:f>calculations!$J$35</c:f>
              <c:strCache>
                <c:ptCount val="1"/>
                <c:pt idx="0">
                  <c:v>Plot 17</c:v>
                </c:pt>
              </c:strCache>
            </c:strRef>
          </c:tx>
          <c:spPr>
            <a:ln w="28575" cap="rnd">
              <a:solidFill>
                <a:schemeClr val="accent5">
                  <a:lumMod val="80000"/>
                  <a:lumOff val="20000"/>
                </a:schemeClr>
              </a:solidFill>
              <a:round/>
            </a:ln>
            <a:effectLst/>
          </c:spPr>
          <c:marker>
            <c:symbol val="circle"/>
            <c:size val="5"/>
            <c:spPr>
              <a:solidFill>
                <a:schemeClr val="accent5">
                  <a:lumMod val="80000"/>
                  <a:lumOff val="20000"/>
                </a:schemeClr>
              </a:solidFill>
              <a:ln w="9525">
                <a:solidFill>
                  <a:schemeClr val="accent5">
                    <a:lumMod val="80000"/>
                    <a:lumOff val="2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calculations!$K$35:$N$35</c:f>
              <c:numCache>
                <c:formatCode>General</c:formatCode>
                <c:ptCount val="4"/>
                <c:pt idx="0">
                  <c:v>119</c:v>
                </c:pt>
                <c:pt idx="1">
                  <c:v>20</c:v>
                </c:pt>
                <c:pt idx="2">
                  <c:v>35</c:v>
                </c:pt>
                <c:pt idx="3">
                  <c:v>3</c:v>
                </c:pt>
              </c:numCache>
            </c:numRef>
          </c:val>
          <c:smooth val="0"/>
          <c:extLst>
            <c:ext xmlns:c16="http://schemas.microsoft.com/office/drawing/2014/chart" uri="{C3380CC4-5D6E-409C-BE32-E72D297353CC}">
              <c16:uniqueId val="{00000010-2D5B-449F-BB8E-E6E0105CD1CE}"/>
            </c:ext>
          </c:extLst>
        </c:ser>
        <c:ser>
          <c:idx val="17"/>
          <c:order val="17"/>
          <c:tx>
            <c:strRef>
              <c:f>calculations!$J$36</c:f>
              <c:strCache>
                <c:ptCount val="1"/>
                <c:pt idx="0">
                  <c:v>Plot 18</c:v>
                </c:pt>
              </c:strCache>
            </c:strRef>
          </c:tx>
          <c:spPr>
            <a:ln w="28575" cap="rnd">
              <a:solidFill>
                <a:schemeClr val="accent6">
                  <a:lumMod val="80000"/>
                  <a:lumOff val="20000"/>
                </a:schemeClr>
              </a:solidFill>
              <a:round/>
            </a:ln>
            <a:effectLst/>
          </c:spPr>
          <c:marker>
            <c:symbol val="circle"/>
            <c:size val="5"/>
            <c:spPr>
              <a:solidFill>
                <a:schemeClr val="accent6">
                  <a:lumMod val="80000"/>
                  <a:lumOff val="20000"/>
                </a:schemeClr>
              </a:solidFill>
              <a:ln w="9525">
                <a:solidFill>
                  <a:schemeClr val="accent6">
                    <a:lumMod val="80000"/>
                    <a:lumOff val="2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calculations!$K$36:$N$36</c:f>
              <c:numCache>
                <c:formatCode>General</c:formatCode>
                <c:ptCount val="4"/>
                <c:pt idx="0">
                  <c:v>129</c:v>
                </c:pt>
                <c:pt idx="1">
                  <c:v>52</c:v>
                </c:pt>
                <c:pt idx="2">
                  <c:v>23</c:v>
                </c:pt>
                <c:pt idx="3">
                  <c:v>3</c:v>
                </c:pt>
              </c:numCache>
            </c:numRef>
          </c:val>
          <c:smooth val="0"/>
          <c:extLst>
            <c:ext xmlns:c16="http://schemas.microsoft.com/office/drawing/2014/chart" uri="{C3380CC4-5D6E-409C-BE32-E72D297353CC}">
              <c16:uniqueId val="{00000011-2D5B-449F-BB8E-E6E0105CD1CE}"/>
            </c:ext>
          </c:extLst>
        </c:ser>
        <c:ser>
          <c:idx val="18"/>
          <c:order val="18"/>
          <c:tx>
            <c:strRef>
              <c:f>calculations!$J$37</c:f>
              <c:strCache>
                <c:ptCount val="1"/>
                <c:pt idx="0">
                  <c:v>Plot 19</c:v>
                </c:pt>
              </c:strCache>
            </c:strRef>
          </c:tx>
          <c:spPr>
            <a:ln w="28575" cap="rnd">
              <a:solidFill>
                <a:schemeClr val="accent1">
                  <a:lumMod val="80000"/>
                </a:schemeClr>
              </a:solidFill>
              <a:round/>
            </a:ln>
            <a:effectLst/>
          </c:spPr>
          <c:marker>
            <c:symbol val="circle"/>
            <c:size val="5"/>
            <c:spPr>
              <a:solidFill>
                <a:schemeClr val="accent1">
                  <a:lumMod val="80000"/>
                </a:schemeClr>
              </a:solidFill>
              <a:ln w="9525">
                <a:solidFill>
                  <a:schemeClr val="accent1">
                    <a:lumMod val="8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calculations!$K$37:$N$37</c:f>
              <c:numCache>
                <c:formatCode>General</c:formatCode>
                <c:ptCount val="4"/>
                <c:pt idx="0">
                  <c:v>109</c:v>
                </c:pt>
                <c:pt idx="1">
                  <c:v>33</c:v>
                </c:pt>
                <c:pt idx="2">
                  <c:v>21</c:v>
                </c:pt>
                <c:pt idx="3">
                  <c:v>6</c:v>
                </c:pt>
              </c:numCache>
            </c:numRef>
          </c:val>
          <c:smooth val="0"/>
          <c:extLst>
            <c:ext xmlns:c16="http://schemas.microsoft.com/office/drawing/2014/chart" uri="{C3380CC4-5D6E-409C-BE32-E72D297353CC}">
              <c16:uniqueId val="{00000012-2D5B-449F-BB8E-E6E0105CD1CE}"/>
            </c:ext>
          </c:extLst>
        </c:ser>
        <c:ser>
          <c:idx val="19"/>
          <c:order val="19"/>
          <c:tx>
            <c:strRef>
              <c:f>calculations!$J$38</c:f>
              <c:strCache>
                <c:ptCount val="1"/>
                <c:pt idx="0">
                  <c:v>Plot 20</c:v>
                </c:pt>
              </c:strCache>
            </c:strRef>
          </c:tx>
          <c:spPr>
            <a:ln w="57150" cap="rnd">
              <a:solidFill>
                <a:schemeClr val="accent2">
                  <a:lumMod val="80000"/>
                </a:schemeClr>
              </a:solidFill>
              <a:round/>
            </a:ln>
            <a:effectLst/>
          </c:spPr>
          <c:marker>
            <c:symbol val="circle"/>
            <c:size val="5"/>
            <c:spPr>
              <a:solidFill>
                <a:schemeClr val="accent2">
                  <a:lumMod val="80000"/>
                </a:schemeClr>
              </a:solidFill>
              <a:ln w="57150">
                <a:solidFill>
                  <a:schemeClr val="accent2">
                    <a:lumMod val="80000"/>
                  </a:schemeClr>
                </a:solidFill>
              </a:ln>
              <a:effectLst/>
            </c:spPr>
          </c:marker>
          <c:cat>
            <c:numRef>
              <c:f>calculations!$K$18:$N$18</c:f>
              <c:numCache>
                <c:formatCode>General</c:formatCode>
                <c:ptCount val="4"/>
                <c:pt idx="0">
                  <c:v>2015</c:v>
                </c:pt>
                <c:pt idx="1">
                  <c:v>2016</c:v>
                </c:pt>
                <c:pt idx="2">
                  <c:v>2017</c:v>
                </c:pt>
                <c:pt idx="3">
                  <c:v>2018</c:v>
                </c:pt>
              </c:numCache>
            </c:numRef>
          </c:cat>
          <c:val>
            <c:numRef>
              <c:f>calculations!$K$38:$N$38</c:f>
              <c:numCache>
                <c:formatCode>General</c:formatCode>
                <c:ptCount val="4"/>
                <c:pt idx="0">
                  <c:v>292</c:v>
                </c:pt>
                <c:pt idx="1">
                  <c:v>97</c:v>
                </c:pt>
                <c:pt idx="2">
                  <c:v>212</c:v>
                </c:pt>
                <c:pt idx="3">
                  <c:v>245</c:v>
                </c:pt>
              </c:numCache>
            </c:numRef>
          </c:val>
          <c:smooth val="0"/>
          <c:extLst>
            <c:ext xmlns:c16="http://schemas.microsoft.com/office/drawing/2014/chart" uri="{C3380CC4-5D6E-409C-BE32-E72D297353CC}">
              <c16:uniqueId val="{00000013-2D5B-449F-BB8E-E6E0105CD1CE}"/>
            </c:ext>
          </c:extLst>
        </c:ser>
        <c:dLbls>
          <c:showLegendKey val="0"/>
          <c:showVal val="0"/>
          <c:showCatName val="0"/>
          <c:showSerName val="0"/>
          <c:showPercent val="0"/>
          <c:showBubbleSize val="0"/>
        </c:dLbls>
        <c:marker val="1"/>
        <c:smooth val="0"/>
        <c:axId val="645115808"/>
        <c:axId val="645108264"/>
      </c:lineChart>
      <c:catAx>
        <c:axId val="645115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crossAx val="645108264"/>
        <c:crosses val="autoZero"/>
        <c:auto val="1"/>
        <c:lblAlgn val="ctr"/>
        <c:lblOffset val="100"/>
        <c:noMultiLvlLbl val="0"/>
      </c:catAx>
      <c:valAx>
        <c:axId val="645108264"/>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dirty="0"/>
                  <a:t># of Live Fronds</a:t>
                </a:r>
              </a:p>
            </c:rich>
          </c:tx>
          <c:layout>
            <c:manualLayout>
              <c:xMode val="edge"/>
              <c:yMode val="edge"/>
              <c:x val="4.076086956521739E-3"/>
              <c:y val="0.38398248710290522"/>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s-PE"/>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s-PE"/>
          </a:p>
        </c:txPr>
        <c:crossAx val="645115808"/>
        <c:crosses val="autoZero"/>
        <c:crossBetween val="between"/>
      </c:valAx>
      <c:spPr>
        <a:solidFill>
          <a:schemeClr val="bg1"/>
        </a:solidFill>
        <a:ln>
          <a:noFill/>
        </a:ln>
        <a:effectLst/>
      </c:spPr>
    </c:plotArea>
    <c:plotVisOnly val="1"/>
    <c:dispBlanksAs val="gap"/>
    <c:showDLblsOverMax val="0"/>
  </c:chart>
  <c:spPr>
    <a:solidFill>
      <a:schemeClr val="bg1"/>
    </a:solidFill>
    <a:ln>
      <a:noFill/>
    </a:ln>
    <a:effectLst/>
  </c:spPr>
  <c:txPr>
    <a:bodyPr/>
    <a:lstStyle/>
    <a:p>
      <a:pPr>
        <a:defRPr/>
      </a:pPr>
      <a:endParaRPr lang="es-PE"/>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842AAE-6977-434D-9D6B-071D7744B139}" type="datetimeFigureOut">
              <a:rPr lang="es-PE" smtClean="0"/>
              <a:t>3/06/2019</a:t>
            </a:fld>
            <a:endParaRPr lang="es-P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A901AE4-AE7E-4C22-AAD1-F94271A8D4E4}" type="slidenum">
              <a:rPr lang="es-PE" smtClean="0"/>
              <a:t>‹#›</a:t>
            </a:fld>
            <a:endParaRPr lang="es-PE"/>
          </a:p>
        </p:txBody>
      </p:sp>
    </p:spTree>
    <p:extLst>
      <p:ext uri="{BB962C8B-B14F-4D97-AF65-F5344CB8AC3E}">
        <p14:creationId xmlns:p14="http://schemas.microsoft.com/office/powerpoint/2010/main" val="1437936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Black spots are plots my students and I put in in 2015. These</a:t>
            </a:r>
            <a:r>
              <a:rPr lang="en-US" baseline="0" dirty="0" smtClean="0"/>
              <a:t> are randomly located 3m x 3m plots where we map and count every fern and every frond, and identify the fronds as dead or alive. Any green on the frond = alive.  The purpose of monitoring is to track die-off and/or natural recovery over time. We aren’t doing anything experimental.</a:t>
            </a:r>
          </a:p>
          <a:p>
            <a:endParaRPr lang="en-US" baseline="0" dirty="0" smtClean="0"/>
          </a:p>
          <a:p>
            <a:r>
              <a:rPr lang="en-US" baseline="0" dirty="0" smtClean="0"/>
              <a:t>Everything else on this map is part of an ecophysiology project initiated by Matthew </a:t>
            </a:r>
            <a:r>
              <a:rPr lang="en-US" baseline="0" dirty="0" err="1" smtClean="0"/>
              <a:t>Aghai</a:t>
            </a:r>
            <a:r>
              <a:rPr lang="en-US" baseline="0" dirty="0" smtClean="0"/>
              <a:t> of Verdant Consulting LLC, along with my students, earlier this year. The idea is to take measures of drought stress, including soil moisture and various measures of chlorophyll production, through the entire growing season. The hypothesis here is that drought stress plays a role in fern death. Planted fern transects were used as controls (assuming that wild ferns are likely to be affected by die-off). If there is greater drought stress in the dying ferns, it suggests a causal mechanism that affects water uptake in the ferns (i.e., something is making them less able to resist drought—perhaps a sucking insect like </a:t>
            </a:r>
            <a:r>
              <a:rPr lang="en-US" baseline="0" dirty="0" err="1" smtClean="0"/>
              <a:t>thrips</a:t>
            </a:r>
            <a:r>
              <a:rPr lang="en-US" baseline="0" dirty="0" smtClean="0"/>
              <a:t>, or mountain beaver tunneling that leaves rhizomes dangling in mid-air within tunnels—or some other physiological mechanism that damages xylem).</a:t>
            </a:r>
          </a:p>
          <a:p>
            <a:endParaRPr lang="en-US" baseline="0" dirty="0" smtClean="0"/>
          </a:p>
          <a:p>
            <a:r>
              <a:rPr lang="en-US" baseline="0" dirty="0" smtClean="0"/>
              <a:t>Perimeter mapping. </a:t>
            </a:r>
            <a:endParaRPr lang="es-PE" dirty="0"/>
          </a:p>
        </p:txBody>
      </p:sp>
    </p:spTree>
    <p:extLst>
      <p:ext uri="{BB962C8B-B14F-4D97-AF65-F5344CB8AC3E}">
        <p14:creationId xmlns:p14="http://schemas.microsoft.com/office/powerpoint/2010/main" val="2111437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5842" name="Shape 88"/>
          <p:cNvSpPr>
            <a:spLocks noGrp="1" noRot="1" noChangeAspect="1" noTextEdit="1"/>
          </p:cNvSpPr>
          <p:nvPr>
            <p:ph type="sldImg" idx="2"/>
          </p:nvPr>
        </p:nvSpPr>
        <p:spPr>
          <a:noFill/>
          <a:ln>
            <a:headEnd/>
            <a:tailEnd/>
          </a:ln>
        </p:spPr>
      </p:sp>
      <p:sp>
        <p:nvSpPr>
          <p:cNvPr id="35843" name="Shape 89"/>
          <p:cNvSpPr txBox="1">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eaLnBrk="1" hangingPunct="1">
              <a:spcBef>
                <a:spcPct val="0"/>
              </a:spcBef>
            </a:pPr>
            <a:r>
              <a:rPr lang="es-PE" sz="1100" b="0" i="1" kern="1200" dirty="0" smtClean="0">
                <a:solidFill>
                  <a:schemeClr val="tx1"/>
                </a:solidFill>
                <a:effectLst/>
                <a:latin typeface="+mn-lt"/>
                <a:ea typeface="+mn-ea"/>
                <a:cs typeface="+mn-cs"/>
              </a:rPr>
              <a:t>F</a:t>
            </a:r>
            <a:r>
              <a:rPr lang="es-PE" sz="1100" b="0" i="0" kern="1200" dirty="0" smtClean="0">
                <a:solidFill>
                  <a:schemeClr val="tx1"/>
                </a:solidFill>
                <a:effectLst/>
                <a:latin typeface="+mn-lt"/>
                <a:ea typeface="+mn-ea"/>
                <a:cs typeface="+mn-cs"/>
              </a:rPr>
              <a:t> = 15.61236  p &lt; .05</a:t>
            </a:r>
            <a:endParaRPr lang="es-PE" altLang="es-PE" dirty="0" smtClean="0"/>
          </a:p>
        </p:txBody>
      </p:sp>
    </p:spTree>
    <p:extLst>
      <p:ext uri="{BB962C8B-B14F-4D97-AF65-F5344CB8AC3E}">
        <p14:creationId xmlns:p14="http://schemas.microsoft.com/office/powerpoint/2010/main" val="18144710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7890" name="Shape 88"/>
          <p:cNvSpPr>
            <a:spLocks noGrp="1" noRot="1" noChangeAspect="1" noTextEdit="1"/>
          </p:cNvSpPr>
          <p:nvPr>
            <p:ph type="sldImg" idx="2"/>
          </p:nvPr>
        </p:nvSpPr>
        <p:spPr>
          <a:noFill/>
          <a:ln>
            <a:headEnd/>
            <a:tailEnd/>
          </a:ln>
        </p:spPr>
      </p:sp>
      <p:sp>
        <p:nvSpPr>
          <p:cNvPr id="37891" name="Shape 89"/>
          <p:cNvSpPr txBox="1">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eaLnBrk="1" hangingPunct="1">
              <a:spcBef>
                <a:spcPct val="0"/>
              </a:spcBef>
            </a:pPr>
            <a:r>
              <a:rPr lang="en-US" altLang="es-PE" dirty="0" smtClean="0"/>
              <a:t>120</a:t>
            </a:r>
            <a:r>
              <a:rPr lang="en-US" altLang="es-PE" baseline="0" dirty="0" smtClean="0"/>
              <a:t> ferns, 2717 fronds. </a:t>
            </a:r>
            <a:endParaRPr lang="es-PE" altLang="es-PE" dirty="0" smtClean="0"/>
          </a:p>
        </p:txBody>
      </p:sp>
    </p:spTree>
    <p:extLst>
      <p:ext uri="{BB962C8B-B14F-4D97-AF65-F5344CB8AC3E}">
        <p14:creationId xmlns:p14="http://schemas.microsoft.com/office/powerpoint/2010/main" val="3611870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39938" name="Shape 88"/>
          <p:cNvSpPr>
            <a:spLocks noGrp="1" noRot="1" noChangeAspect="1" noTextEdit="1"/>
          </p:cNvSpPr>
          <p:nvPr>
            <p:ph type="sldImg" idx="2"/>
          </p:nvPr>
        </p:nvSpPr>
        <p:spPr>
          <a:noFill/>
          <a:ln>
            <a:headEnd/>
            <a:tailEnd/>
          </a:ln>
        </p:spPr>
      </p:sp>
      <p:sp>
        <p:nvSpPr>
          <p:cNvPr id="39939" name="Shape 89"/>
          <p:cNvSpPr txBox="1">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eaLnBrk="1" hangingPunct="1">
              <a:spcBef>
                <a:spcPct val="0"/>
              </a:spcBef>
            </a:pPr>
            <a:r>
              <a:rPr lang="en-US" altLang="es-PE" dirty="0" smtClean="0"/>
              <a:t>Red</a:t>
            </a:r>
            <a:r>
              <a:rPr lang="en-US" altLang="es-PE" baseline="0" dirty="0" smtClean="0"/>
              <a:t> is plot 5, Black is plot 20. Plot 7 is omitted.  What is special about these plots?</a:t>
            </a:r>
            <a:endParaRPr lang="es-PE" altLang="es-PE" dirty="0" smtClean="0"/>
          </a:p>
        </p:txBody>
      </p:sp>
    </p:spTree>
    <p:extLst>
      <p:ext uri="{BB962C8B-B14F-4D97-AF65-F5344CB8AC3E}">
        <p14:creationId xmlns:p14="http://schemas.microsoft.com/office/powerpoint/2010/main" val="3215636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41986" name="Shape 88"/>
          <p:cNvSpPr>
            <a:spLocks noGrp="1" noRot="1" noChangeAspect="1" noTextEdit="1"/>
          </p:cNvSpPr>
          <p:nvPr>
            <p:ph type="sldImg" idx="2"/>
          </p:nvPr>
        </p:nvSpPr>
        <p:spPr>
          <a:noFill/>
          <a:ln>
            <a:headEnd/>
            <a:tailEnd/>
          </a:ln>
        </p:spPr>
      </p:sp>
      <p:sp>
        <p:nvSpPr>
          <p:cNvPr id="41987" name="Shape 89"/>
          <p:cNvSpPr txBox="1">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eaLnBrk="1" hangingPunct="1">
              <a:spcBef>
                <a:spcPct val="0"/>
              </a:spcBef>
            </a:pPr>
            <a:r>
              <a:rPr lang="es-PE" altLang="es-PE" dirty="0" smtClean="0"/>
              <a:t>Red </a:t>
            </a:r>
            <a:r>
              <a:rPr lang="es-PE" altLang="es-PE" dirty="0" err="1" smtClean="0"/>
              <a:t>is</a:t>
            </a:r>
            <a:r>
              <a:rPr lang="es-PE" altLang="es-PE" dirty="0" smtClean="0"/>
              <a:t> </a:t>
            </a:r>
            <a:r>
              <a:rPr lang="es-PE" altLang="es-PE" dirty="0" err="1" smtClean="0"/>
              <a:t>Plot</a:t>
            </a:r>
            <a:r>
              <a:rPr lang="es-PE" altLang="es-PE" dirty="0" smtClean="0"/>
              <a:t> 5, Black </a:t>
            </a:r>
            <a:r>
              <a:rPr lang="es-PE" altLang="es-PE" dirty="0" err="1" smtClean="0"/>
              <a:t>is</a:t>
            </a:r>
            <a:r>
              <a:rPr lang="es-PE" altLang="es-PE" dirty="0" smtClean="0"/>
              <a:t> </a:t>
            </a:r>
            <a:r>
              <a:rPr lang="es-PE" altLang="es-PE" dirty="0" err="1" smtClean="0"/>
              <a:t>plot</a:t>
            </a:r>
            <a:r>
              <a:rPr lang="es-PE" altLang="es-PE" dirty="0" smtClean="0"/>
              <a:t> 20, Brown </a:t>
            </a:r>
            <a:r>
              <a:rPr lang="es-PE" altLang="es-PE" dirty="0" err="1" smtClean="0"/>
              <a:t>is</a:t>
            </a:r>
            <a:r>
              <a:rPr lang="es-PE" altLang="es-PE" dirty="0" smtClean="0"/>
              <a:t> </a:t>
            </a:r>
            <a:r>
              <a:rPr lang="es-PE" altLang="es-PE" dirty="0" err="1" smtClean="0"/>
              <a:t>Plot</a:t>
            </a:r>
            <a:r>
              <a:rPr lang="es-PE" altLang="es-PE" dirty="0" smtClean="0"/>
              <a:t> 7. </a:t>
            </a:r>
            <a:r>
              <a:rPr lang="es-PE" altLang="es-PE" dirty="0" err="1" smtClean="0"/>
              <a:t>What</a:t>
            </a:r>
            <a:r>
              <a:rPr lang="es-PE" altLang="es-PE" dirty="0" smtClean="0"/>
              <a:t> </a:t>
            </a:r>
            <a:r>
              <a:rPr lang="es-PE" altLang="es-PE" dirty="0" err="1" smtClean="0"/>
              <a:t>is</a:t>
            </a:r>
            <a:r>
              <a:rPr lang="es-PE" altLang="es-PE" dirty="0" smtClean="0"/>
              <a:t> </a:t>
            </a:r>
            <a:r>
              <a:rPr lang="es-PE" altLang="es-PE" dirty="0" err="1" smtClean="0"/>
              <a:t>special</a:t>
            </a:r>
            <a:r>
              <a:rPr lang="es-PE" altLang="es-PE" dirty="0" smtClean="0"/>
              <a:t> </a:t>
            </a:r>
            <a:r>
              <a:rPr lang="es-PE" altLang="es-PE" dirty="0" err="1" smtClean="0"/>
              <a:t>about</a:t>
            </a:r>
            <a:r>
              <a:rPr lang="es-PE" altLang="es-PE" dirty="0" smtClean="0"/>
              <a:t> </a:t>
            </a:r>
            <a:r>
              <a:rPr lang="es-PE" altLang="es-PE" dirty="0" err="1" smtClean="0"/>
              <a:t>these</a:t>
            </a:r>
            <a:r>
              <a:rPr lang="es-PE" altLang="es-PE" dirty="0" smtClean="0"/>
              <a:t> </a:t>
            </a:r>
            <a:r>
              <a:rPr lang="es-PE" altLang="es-PE" dirty="0" err="1" smtClean="0"/>
              <a:t>plots</a:t>
            </a:r>
            <a:r>
              <a:rPr lang="es-PE" altLang="es-PE" dirty="0" smtClean="0"/>
              <a:t>?  </a:t>
            </a:r>
            <a:r>
              <a:rPr lang="es-PE" altLang="es-PE" dirty="0" err="1" smtClean="0"/>
              <a:t>Plot</a:t>
            </a:r>
            <a:r>
              <a:rPr lang="es-PE" altLang="es-PE" baseline="0" dirty="0" smtClean="0"/>
              <a:t> 7 </a:t>
            </a:r>
            <a:r>
              <a:rPr lang="es-PE" altLang="es-PE" baseline="0" dirty="0" err="1" smtClean="0"/>
              <a:t>is</a:t>
            </a:r>
            <a:r>
              <a:rPr lang="es-PE" altLang="es-PE" baseline="0" dirty="0" smtClean="0"/>
              <a:t> </a:t>
            </a:r>
            <a:r>
              <a:rPr lang="es-PE" altLang="es-PE" baseline="0" dirty="0" err="1" smtClean="0"/>
              <a:t>unique</a:t>
            </a:r>
            <a:r>
              <a:rPr lang="es-PE" altLang="es-PE" baseline="0" dirty="0" smtClean="0"/>
              <a:t> in </a:t>
            </a:r>
            <a:r>
              <a:rPr lang="es-PE" altLang="es-PE" baseline="0" dirty="0" err="1" smtClean="0"/>
              <a:t>that</a:t>
            </a:r>
            <a:r>
              <a:rPr lang="es-PE" altLang="es-PE" baseline="0" dirty="0" smtClean="0"/>
              <a:t> </a:t>
            </a:r>
            <a:r>
              <a:rPr lang="es-PE" altLang="es-PE" baseline="0" dirty="0" err="1" smtClean="0"/>
              <a:t>it</a:t>
            </a:r>
            <a:r>
              <a:rPr lang="es-PE" altLang="es-PE" baseline="0" dirty="0" smtClean="0"/>
              <a:t> has </a:t>
            </a:r>
            <a:r>
              <a:rPr lang="es-PE" altLang="es-PE" baseline="0" dirty="0" err="1" smtClean="0"/>
              <a:t>poison</a:t>
            </a:r>
            <a:r>
              <a:rPr lang="es-PE" altLang="es-PE" baseline="0" dirty="0" smtClean="0"/>
              <a:t> </a:t>
            </a:r>
            <a:r>
              <a:rPr lang="es-PE" altLang="es-PE" baseline="0" dirty="0" err="1" smtClean="0"/>
              <a:t>oak</a:t>
            </a:r>
            <a:r>
              <a:rPr lang="es-PE" altLang="es-PE" baseline="0" dirty="0" smtClean="0"/>
              <a:t> in </a:t>
            </a:r>
            <a:r>
              <a:rPr lang="es-PE" altLang="es-PE" baseline="0" dirty="0" err="1" smtClean="0"/>
              <a:t>it</a:t>
            </a:r>
            <a:r>
              <a:rPr lang="es-PE" altLang="es-PE" baseline="0" dirty="0" smtClean="0"/>
              <a:t>.</a:t>
            </a:r>
            <a:endParaRPr lang="es-PE" altLang="es-PE" dirty="0" smtClean="0"/>
          </a:p>
        </p:txBody>
      </p:sp>
    </p:spTree>
    <p:extLst>
      <p:ext uri="{BB962C8B-B14F-4D97-AF65-F5344CB8AC3E}">
        <p14:creationId xmlns:p14="http://schemas.microsoft.com/office/powerpoint/2010/main" val="10304822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PE" dirty="0"/>
          </a:p>
        </p:txBody>
      </p:sp>
    </p:spTree>
    <p:extLst>
      <p:ext uri="{BB962C8B-B14F-4D97-AF65-F5344CB8AC3E}">
        <p14:creationId xmlns:p14="http://schemas.microsoft.com/office/powerpoint/2010/main" val="6870949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s-PE"/>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s-PE"/>
          </a:p>
        </p:txBody>
      </p:sp>
      <p:sp>
        <p:nvSpPr>
          <p:cNvPr id="4" name="Date Placeholder 3"/>
          <p:cNvSpPr>
            <a:spLocks noGrp="1"/>
          </p:cNvSpPr>
          <p:nvPr>
            <p:ph type="dt" sz="half" idx="10"/>
          </p:nvPr>
        </p:nvSpPr>
        <p:spPr/>
        <p:txBody>
          <a:bodyPr/>
          <a:lstStyle/>
          <a:p>
            <a:fld id="{5F2E370D-E770-44E6-A287-FA77A91462FB}" type="datetimeFigureOut">
              <a:rPr lang="es-PE" smtClean="0"/>
              <a:t>3/06/2019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1631819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PE"/>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4" name="Date Placeholder 3"/>
          <p:cNvSpPr>
            <a:spLocks noGrp="1"/>
          </p:cNvSpPr>
          <p:nvPr>
            <p:ph type="dt" sz="half" idx="10"/>
          </p:nvPr>
        </p:nvSpPr>
        <p:spPr/>
        <p:txBody>
          <a:bodyPr/>
          <a:lstStyle/>
          <a:p>
            <a:fld id="{5F2E370D-E770-44E6-A287-FA77A91462FB}" type="datetimeFigureOut">
              <a:rPr lang="es-PE" smtClean="0"/>
              <a:t>3/06/2019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3342042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s-PE"/>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4" name="Date Placeholder 3"/>
          <p:cNvSpPr>
            <a:spLocks noGrp="1"/>
          </p:cNvSpPr>
          <p:nvPr>
            <p:ph type="dt" sz="half" idx="10"/>
          </p:nvPr>
        </p:nvSpPr>
        <p:spPr/>
        <p:txBody>
          <a:bodyPr/>
          <a:lstStyle/>
          <a:p>
            <a:fld id="{5F2E370D-E770-44E6-A287-FA77A91462FB}" type="datetimeFigureOut">
              <a:rPr lang="es-PE" smtClean="0"/>
              <a:t>3/06/2019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3358140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 name="Shape 19"/>
          <p:cNvSpPr txBox="1">
            <a:spLocks noGrp="1"/>
          </p:cNvSpPr>
          <p:nvPr>
            <p:ph type="sldNum" idx="10"/>
          </p:nvPr>
        </p:nvSpPr>
        <p:spPr bwMode="auto">
          <a:xfrm>
            <a:off x="11296651" y="6216651"/>
            <a:ext cx="732367" cy="524933"/>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eaLnBrk="1" hangingPunct="1">
              <a:defRPr smtClean="0"/>
            </a:lvl1pPr>
          </a:lstStyle>
          <a:p>
            <a:pPr>
              <a:defRPr/>
            </a:pPr>
            <a:fld id="{9513509C-B8F7-47CE-A4D2-BBED9AC7864C}" type="slidenum">
              <a:rPr lang="es-PE" altLang="es-PE"/>
              <a:pPr>
                <a:defRPr/>
              </a:pPr>
              <a:t>‹#›</a:t>
            </a:fld>
            <a:endParaRPr lang="es-PE" altLang="es-PE"/>
          </a:p>
        </p:txBody>
      </p:sp>
    </p:spTree>
    <p:extLst>
      <p:ext uri="{BB962C8B-B14F-4D97-AF65-F5344CB8AC3E}">
        <p14:creationId xmlns:p14="http://schemas.microsoft.com/office/powerpoint/2010/main" val="1953612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PE"/>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4" name="Date Placeholder 3"/>
          <p:cNvSpPr>
            <a:spLocks noGrp="1"/>
          </p:cNvSpPr>
          <p:nvPr>
            <p:ph type="dt" sz="half" idx="10"/>
          </p:nvPr>
        </p:nvSpPr>
        <p:spPr/>
        <p:txBody>
          <a:bodyPr/>
          <a:lstStyle/>
          <a:p>
            <a:fld id="{5F2E370D-E770-44E6-A287-FA77A91462FB}" type="datetimeFigureOut">
              <a:rPr lang="es-PE" smtClean="0"/>
              <a:t>3/06/2019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4204632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s-PE"/>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5F2E370D-E770-44E6-A287-FA77A91462FB}" type="datetimeFigureOut">
              <a:rPr lang="es-PE" smtClean="0"/>
              <a:t>3/06/2019</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4090295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PE"/>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5" name="Date Placeholder 4"/>
          <p:cNvSpPr>
            <a:spLocks noGrp="1"/>
          </p:cNvSpPr>
          <p:nvPr>
            <p:ph type="dt" sz="half" idx="10"/>
          </p:nvPr>
        </p:nvSpPr>
        <p:spPr/>
        <p:txBody>
          <a:bodyPr/>
          <a:lstStyle/>
          <a:p>
            <a:fld id="{5F2E370D-E770-44E6-A287-FA77A91462FB}" type="datetimeFigureOut">
              <a:rPr lang="es-PE" smtClean="0"/>
              <a:t>3/06/2019</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3386829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s-PE"/>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7" name="Date Placeholder 6"/>
          <p:cNvSpPr>
            <a:spLocks noGrp="1"/>
          </p:cNvSpPr>
          <p:nvPr>
            <p:ph type="dt" sz="half" idx="10"/>
          </p:nvPr>
        </p:nvSpPr>
        <p:spPr/>
        <p:txBody>
          <a:bodyPr/>
          <a:lstStyle/>
          <a:p>
            <a:fld id="{5F2E370D-E770-44E6-A287-FA77A91462FB}" type="datetimeFigureOut">
              <a:rPr lang="es-PE" smtClean="0"/>
              <a:t>3/06/2019</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33212892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PE"/>
          </a:p>
        </p:txBody>
      </p:sp>
      <p:sp>
        <p:nvSpPr>
          <p:cNvPr id="3" name="Date Placeholder 2"/>
          <p:cNvSpPr>
            <a:spLocks noGrp="1"/>
          </p:cNvSpPr>
          <p:nvPr>
            <p:ph type="dt" sz="half" idx="10"/>
          </p:nvPr>
        </p:nvSpPr>
        <p:spPr/>
        <p:txBody>
          <a:bodyPr/>
          <a:lstStyle/>
          <a:p>
            <a:fld id="{5F2E370D-E770-44E6-A287-FA77A91462FB}" type="datetimeFigureOut">
              <a:rPr lang="es-PE" smtClean="0"/>
              <a:t>3/06/2019</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1591280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2E370D-E770-44E6-A287-FA77A91462FB}" type="datetimeFigureOut">
              <a:rPr lang="es-PE" smtClean="0"/>
              <a:t>3/06/2019</a:t>
            </a:fld>
            <a:endParaRPr lang="es-PE"/>
          </a:p>
        </p:txBody>
      </p:sp>
      <p:sp>
        <p:nvSpPr>
          <p:cNvPr id="3" name="Footer Placeholder 2"/>
          <p:cNvSpPr>
            <a:spLocks noGrp="1"/>
          </p:cNvSpPr>
          <p:nvPr>
            <p:ph type="ftr" sz="quarter" idx="11"/>
          </p:nvPr>
        </p:nvSpPr>
        <p:spPr/>
        <p:txBody>
          <a:bodyPr/>
          <a:lstStyle/>
          <a:p>
            <a:endParaRPr lang="es-PE"/>
          </a:p>
        </p:txBody>
      </p:sp>
      <p:sp>
        <p:nvSpPr>
          <p:cNvPr id="4" name="Slide Number Placeholder 3"/>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3254557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s-PE"/>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F2E370D-E770-44E6-A287-FA77A91462FB}" type="datetimeFigureOut">
              <a:rPr lang="es-PE" smtClean="0"/>
              <a:t>3/06/2019</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10928278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s-PE"/>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5F2E370D-E770-44E6-A287-FA77A91462FB}" type="datetimeFigureOut">
              <a:rPr lang="es-PE" smtClean="0"/>
              <a:t>3/06/2019</a:t>
            </a:fld>
            <a:endParaRPr lang="es-PE"/>
          </a:p>
        </p:txBody>
      </p:sp>
      <p:sp>
        <p:nvSpPr>
          <p:cNvPr id="6" name="Footer Placeholder 5"/>
          <p:cNvSpPr>
            <a:spLocks noGrp="1"/>
          </p:cNvSpPr>
          <p:nvPr>
            <p:ph type="ftr" sz="quarter" idx="11"/>
          </p:nvPr>
        </p:nvSpPr>
        <p:spPr/>
        <p:txBody>
          <a:bodyPr/>
          <a:lstStyle/>
          <a:p>
            <a:endParaRPr lang="es-PE"/>
          </a:p>
        </p:txBody>
      </p:sp>
      <p:sp>
        <p:nvSpPr>
          <p:cNvPr id="7" name="Slide Number Placeholder 6"/>
          <p:cNvSpPr>
            <a:spLocks noGrp="1"/>
          </p:cNvSpPr>
          <p:nvPr>
            <p:ph type="sldNum" sz="quarter" idx="12"/>
          </p:nvPr>
        </p:nvSpPr>
        <p:spPr/>
        <p:txBody>
          <a:bodyPr/>
          <a:lstStyle/>
          <a:p>
            <a:fld id="{D4EF1EC1-58D5-4AA0-93E2-B3BADD5D0E05}" type="slidenum">
              <a:rPr lang="es-PE" smtClean="0"/>
              <a:t>‹#›</a:t>
            </a:fld>
            <a:endParaRPr lang="es-PE"/>
          </a:p>
        </p:txBody>
      </p:sp>
    </p:spTree>
    <p:extLst>
      <p:ext uri="{BB962C8B-B14F-4D97-AF65-F5344CB8AC3E}">
        <p14:creationId xmlns:p14="http://schemas.microsoft.com/office/powerpoint/2010/main" val="12738092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s-PE"/>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PE"/>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2E370D-E770-44E6-A287-FA77A91462FB}" type="datetimeFigureOut">
              <a:rPr lang="es-PE" smtClean="0"/>
              <a:t>3/06/2019</a:t>
            </a:fld>
            <a:endParaRPr lang="es-PE"/>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EF1EC1-58D5-4AA0-93E2-B3BADD5D0E05}" type="slidenum">
              <a:rPr lang="es-PE" smtClean="0"/>
              <a:t>‹#›</a:t>
            </a:fld>
            <a:endParaRPr lang="es-PE"/>
          </a:p>
        </p:txBody>
      </p:sp>
    </p:spTree>
    <p:extLst>
      <p:ext uri="{BB962C8B-B14F-4D97-AF65-F5344CB8AC3E}">
        <p14:creationId xmlns:p14="http://schemas.microsoft.com/office/powerpoint/2010/main" val="2302066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s-PE" dirty="0"/>
          </a:p>
        </p:txBody>
      </p:sp>
      <p:pic>
        <p:nvPicPr>
          <p:cNvPr id="4" name="Picture 3"/>
          <p:cNvPicPr>
            <a:picLocks noChangeAspect="1"/>
          </p:cNvPicPr>
          <p:nvPr/>
        </p:nvPicPr>
        <p:blipFill>
          <a:blip r:embed="rId2"/>
          <a:stretch>
            <a:fillRect/>
          </a:stretch>
        </p:blipFill>
        <p:spPr>
          <a:xfrm>
            <a:off x="1795200" y="-300040"/>
            <a:ext cx="10396800" cy="7793040"/>
          </a:xfrm>
          <a:prstGeom prst="rect">
            <a:avLst/>
          </a:prstGeom>
        </p:spPr>
      </p:pic>
      <p:sp>
        <p:nvSpPr>
          <p:cNvPr id="5" name="Shape 94"/>
          <p:cNvSpPr txBox="1">
            <a:spLocks noChangeArrowheads="1"/>
          </p:cNvSpPr>
          <p:nvPr/>
        </p:nvSpPr>
        <p:spPr bwMode="auto">
          <a:xfrm>
            <a:off x="0" y="4654549"/>
            <a:ext cx="6961717" cy="2203451"/>
          </a:xfrm>
          <a:prstGeom prst="rect">
            <a:avLst/>
          </a:prstGeom>
          <a:solidFill>
            <a:schemeClr val="tx1"/>
          </a:solidFill>
          <a:ln>
            <a:noFill/>
          </a:ln>
          <a:extLst/>
        </p:spPr>
        <p:txBody>
          <a:bodyPr lIns="121900" tIns="121900" rIns="121900" bIns="121900"/>
          <a:lstStyle>
            <a:lvl1pPr marL="457200" indent="-342900">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eaLnBrk="1" hangingPunct="1">
              <a:lnSpc>
                <a:spcPct val="115000"/>
              </a:lnSpc>
              <a:buClr>
                <a:srgbClr val="F1C232"/>
              </a:buClr>
              <a:buSzPct val="100000"/>
              <a:buFont typeface="Georgia" panose="02040502050405020303" pitchFamily="18" charset="0"/>
              <a:buNone/>
            </a:pPr>
            <a:r>
              <a:rPr lang="es-PE" altLang="es-PE" sz="3733" dirty="0">
                <a:solidFill>
                  <a:schemeClr val="bg1"/>
                </a:solidFill>
                <a:latin typeface="+mj-lt"/>
                <a:sym typeface="Georgia" panose="02040502050405020303" pitchFamily="18" charset="0"/>
              </a:rPr>
              <a:t>5.1 acres in </a:t>
            </a:r>
            <a:r>
              <a:rPr lang="es-PE" altLang="es-PE" sz="3733" dirty="0" err="1">
                <a:solidFill>
                  <a:schemeClr val="bg1"/>
                </a:solidFill>
                <a:latin typeface="+mj-lt"/>
                <a:sym typeface="Georgia" panose="02040502050405020303" pitchFamily="18" charset="0"/>
              </a:rPr>
              <a:t>October</a:t>
            </a:r>
            <a:r>
              <a:rPr lang="es-PE" altLang="es-PE" sz="3733" dirty="0">
                <a:solidFill>
                  <a:schemeClr val="bg1"/>
                </a:solidFill>
                <a:latin typeface="+mj-lt"/>
                <a:sym typeface="Georgia" panose="02040502050405020303" pitchFamily="18" charset="0"/>
              </a:rPr>
              <a:t> of 2015</a:t>
            </a:r>
          </a:p>
          <a:p>
            <a:pPr eaLnBrk="1" hangingPunct="1">
              <a:lnSpc>
                <a:spcPct val="115000"/>
              </a:lnSpc>
              <a:buClr>
                <a:srgbClr val="F1C232"/>
              </a:buClr>
              <a:buSzPct val="100000"/>
              <a:buFont typeface="Georgia" panose="02040502050405020303" pitchFamily="18" charset="0"/>
              <a:buNone/>
            </a:pPr>
            <a:r>
              <a:rPr lang="es-PE" altLang="es-PE" sz="3733" dirty="0">
                <a:solidFill>
                  <a:schemeClr val="bg1"/>
                </a:solidFill>
                <a:latin typeface="+mj-lt"/>
                <a:sym typeface="Georgia" panose="02040502050405020303" pitchFamily="18" charset="0"/>
              </a:rPr>
              <a:t>10.3 acres in </a:t>
            </a:r>
            <a:r>
              <a:rPr lang="es-PE" altLang="es-PE" sz="3733" dirty="0" err="1">
                <a:solidFill>
                  <a:schemeClr val="bg1"/>
                </a:solidFill>
                <a:latin typeface="+mj-lt"/>
                <a:sym typeface="Georgia" panose="02040502050405020303" pitchFamily="18" charset="0"/>
              </a:rPr>
              <a:t>October</a:t>
            </a:r>
            <a:r>
              <a:rPr lang="es-PE" altLang="es-PE" sz="3733" dirty="0">
                <a:solidFill>
                  <a:schemeClr val="bg1"/>
                </a:solidFill>
                <a:latin typeface="+mj-lt"/>
                <a:sym typeface="Georgia" panose="02040502050405020303" pitchFamily="18" charset="0"/>
              </a:rPr>
              <a:t> of 2016</a:t>
            </a:r>
          </a:p>
          <a:p>
            <a:pPr eaLnBrk="1" hangingPunct="1">
              <a:lnSpc>
                <a:spcPct val="115000"/>
              </a:lnSpc>
              <a:buClr>
                <a:srgbClr val="F1C232"/>
              </a:buClr>
              <a:buSzPct val="100000"/>
              <a:buFont typeface="Georgia" panose="02040502050405020303" pitchFamily="18" charset="0"/>
              <a:buNone/>
            </a:pPr>
            <a:r>
              <a:rPr lang="es-PE" altLang="es-PE" sz="3733" dirty="0">
                <a:solidFill>
                  <a:schemeClr val="bg1"/>
                </a:solidFill>
                <a:latin typeface="+mj-lt"/>
                <a:sym typeface="Georgia" panose="02040502050405020303" pitchFamily="18" charset="0"/>
              </a:rPr>
              <a:t>= 100</a:t>
            </a:r>
            <a:r>
              <a:rPr lang="es-PE" altLang="es-PE" sz="3733" dirty="0">
                <a:solidFill>
                  <a:schemeClr val="bg1"/>
                </a:solidFill>
                <a:latin typeface="+mj-lt"/>
                <a:sym typeface="Georgia" panose="02040502050405020303" pitchFamily="18" charset="0"/>
              </a:rPr>
              <a:t>% </a:t>
            </a:r>
            <a:r>
              <a:rPr lang="es-PE" altLang="es-PE" sz="3733" dirty="0" err="1">
                <a:solidFill>
                  <a:schemeClr val="bg1"/>
                </a:solidFill>
                <a:latin typeface="+mj-lt"/>
                <a:sym typeface="Georgia" panose="02040502050405020303" pitchFamily="18" charset="0"/>
              </a:rPr>
              <a:t>increase</a:t>
            </a:r>
            <a:endParaRPr lang="es-PE" altLang="es-PE" sz="3733" dirty="0">
              <a:solidFill>
                <a:schemeClr val="bg1"/>
              </a:solidFill>
              <a:latin typeface="+mj-lt"/>
              <a:sym typeface="Georgia" panose="02040502050405020303" pitchFamily="18" charset="0"/>
            </a:endParaRPr>
          </a:p>
          <a:p>
            <a:pPr eaLnBrk="1" hangingPunct="1">
              <a:lnSpc>
                <a:spcPct val="115000"/>
              </a:lnSpc>
              <a:buClr>
                <a:srgbClr val="F1C232"/>
              </a:buClr>
              <a:buSzPct val="100000"/>
              <a:buFont typeface="Georgia" panose="02040502050405020303" pitchFamily="18" charset="0"/>
              <a:buNone/>
            </a:pPr>
            <a:endParaRPr lang="en-US" altLang="es-PE" sz="3733" dirty="0">
              <a:solidFill>
                <a:schemeClr val="bg1"/>
              </a:solidFill>
              <a:latin typeface="+mj-lt"/>
              <a:sym typeface="Georgia" panose="02040502050405020303" pitchFamily="18" charset="0"/>
            </a:endParaRPr>
          </a:p>
          <a:p>
            <a:pPr eaLnBrk="1" hangingPunct="1">
              <a:lnSpc>
                <a:spcPct val="115000"/>
              </a:lnSpc>
              <a:buClr>
                <a:srgbClr val="F1C232"/>
              </a:buClr>
              <a:buSzPct val="100000"/>
              <a:buFont typeface="Georgia" panose="02040502050405020303" pitchFamily="18" charset="0"/>
              <a:buNone/>
            </a:pPr>
            <a:r>
              <a:rPr lang="en-US" altLang="es-PE" sz="3733" dirty="0">
                <a:solidFill>
                  <a:srgbClr val="F1C232"/>
                </a:solidFill>
                <a:latin typeface="+mj-lt"/>
                <a:sym typeface="Georgia" panose="02040502050405020303" pitchFamily="18" charset="0"/>
              </a:rPr>
              <a:t>Mapping ceased in 2016</a:t>
            </a:r>
            <a:endParaRPr lang="es-PE" altLang="es-PE" sz="3733" dirty="0">
              <a:solidFill>
                <a:srgbClr val="F1C232"/>
              </a:solidFill>
              <a:latin typeface="+mj-lt"/>
              <a:sym typeface="Georgia" panose="02040502050405020303" pitchFamily="18" charset="0"/>
            </a:endParaRPr>
          </a:p>
        </p:txBody>
      </p:sp>
      <p:sp>
        <p:nvSpPr>
          <p:cNvPr id="7" name="Title 1"/>
          <p:cNvSpPr txBox="1">
            <a:spLocks/>
          </p:cNvSpPr>
          <p:nvPr/>
        </p:nvSpPr>
        <p:spPr bwMode="auto">
          <a:xfrm>
            <a:off x="0" y="-120611"/>
            <a:ext cx="5689600" cy="908012"/>
          </a:xfrm>
          <a:prstGeom prst="rect">
            <a:avLst/>
          </a:prstGeom>
          <a:solidFill>
            <a:schemeClr val="tx1"/>
          </a:solidFill>
          <a:ln>
            <a:noFill/>
          </a:ln>
          <a:extLst/>
        </p:spPr>
        <p:txBody>
          <a:bodyPr vert="horz" wrap="square" lIns="121900" tIns="121900" rIns="121900" bIns="121900" numCol="1" anchor="t" anchorCtr="0" compatLnSpc="1">
            <a:prstTxWarp prst="textNoShape">
              <a:avLst/>
            </a:prstTxWarp>
          </a:bodyPr>
          <a:lstStyle>
            <a:defPPr marR="0" lvl="0" algn="l" rtl="0">
              <a:lnSpc>
                <a:spcPct val="100000"/>
              </a:lnSpc>
              <a:spcBef>
                <a:spcPts val="0"/>
              </a:spcBef>
              <a:spcAft>
                <a:spcPts val="0"/>
              </a:spcAft>
            </a:defPPr>
            <a:lvl1pPr lvl="0" algn="l" rtl="0" eaLnBrk="0" fontAlgn="base" hangingPunct="0">
              <a:spcBef>
                <a:spcPts val="0"/>
              </a:spcBef>
              <a:spcAft>
                <a:spcPct val="0"/>
              </a:spcAft>
              <a:defRPr sz="1400">
                <a:solidFill>
                  <a:srgbClr val="000000"/>
                </a:solidFill>
                <a:latin typeface="Arial"/>
                <a:ea typeface="Arial"/>
                <a:cs typeface="Arial"/>
                <a:sym typeface="Arial" panose="020B0604020202020204" pitchFamily="34" charset="0"/>
              </a:defRPr>
            </a:lvl1pPr>
            <a:lvl2pPr lvl="1" algn="l" rtl="0" eaLnBrk="0" fontAlgn="base" hangingPunct="0">
              <a:spcBef>
                <a:spcPts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lvl="2" algn="l" rtl="0" eaLnBrk="0" fontAlgn="base" hangingPunct="0">
              <a:spcBef>
                <a:spcPts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lvl="3" algn="l" rtl="0" eaLnBrk="0" fontAlgn="base" hangingPunct="0">
              <a:spcBef>
                <a:spcPts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lvl="4" algn="l" rtl="0" eaLnBrk="0" fontAlgn="base" hangingPunct="0">
              <a:spcBef>
                <a:spcPts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457200" lvl="5" algn="l" rtl="0" eaLnBrk="0" fontAlgn="base" hangingPunct="0">
              <a:spcBef>
                <a:spcPts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914400" lvl="6" algn="l" rtl="0" eaLnBrk="0" fontAlgn="base" hangingPunct="0">
              <a:spcBef>
                <a:spcPts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371600" lvl="7" algn="l" rtl="0" eaLnBrk="0" fontAlgn="base" hangingPunct="0">
              <a:spcBef>
                <a:spcPts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828800" lvl="8" algn="l" rtl="0" eaLnBrk="0" fontAlgn="base" hangingPunct="0">
              <a:spcBef>
                <a:spcPts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r>
              <a:rPr lang="en-US" sz="4800" kern="0" dirty="0" smtClean="0">
                <a:solidFill>
                  <a:schemeClr val="bg1"/>
                </a:solidFill>
              </a:rPr>
              <a:t>Perimeter mapping</a:t>
            </a:r>
            <a:endParaRPr lang="es-PE" sz="4800" kern="0" dirty="0">
              <a:solidFill>
                <a:schemeClr val="bg1"/>
              </a:solidFill>
            </a:endParaRPr>
          </a:p>
        </p:txBody>
      </p:sp>
      <p:sp>
        <p:nvSpPr>
          <p:cNvPr id="2" name="Title 1"/>
          <p:cNvSpPr>
            <a:spLocks noGrp="1"/>
          </p:cNvSpPr>
          <p:nvPr>
            <p:ph type="title"/>
          </p:nvPr>
        </p:nvSpPr>
        <p:spPr/>
        <p:txBody>
          <a:bodyPr/>
          <a:lstStyle/>
          <a:p>
            <a:endParaRPr lang="es-PE"/>
          </a:p>
        </p:txBody>
      </p:sp>
      <p:sp>
        <p:nvSpPr>
          <p:cNvPr id="8" name="Title 5"/>
          <p:cNvSpPr txBox="1">
            <a:spLocks/>
          </p:cNvSpPr>
          <p:nvPr/>
        </p:nvSpPr>
        <p:spPr>
          <a:xfrm>
            <a:off x="101600" y="770466"/>
            <a:ext cx="5588000" cy="1018778"/>
          </a:xfrm>
          <a:prstGeom prst="rect">
            <a:avLst/>
          </a:prstGeom>
          <a:solidFill>
            <a:schemeClr val="tx1"/>
          </a:solidFill>
        </p:spPr>
        <p:txBody>
          <a:bodyPr vert="horz" lIns="91440" tIns="45720" rIns="91440" bIns="45720" rtlCol="0" anchor="ctr">
            <a:normAutofit fontScale="52500" lnSpcReduction="20000"/>
          </a:bodyPr>
          <a:lstStyle>
            <a:lvl1pPr lvl="0" algn="l" defTabSz="914400" rtl="0" eaLnBrk="1" latinLnBrk="0" hangingPunct="1">
              <a:lnSpc>
                <a:spcPct val="90000"/>
              </a:lnSpc>
              <a:spcBef>
                <a:spcPts val="0"/>
              </a:spcBef>
              <a:buNone/>
              <a:defRPr sz="4400" kern="1200">
                <a:solidFill>
                  <a:schemeClr val="tx1"/>
                </a:solidFill>
                <a:latin typeface="+mj-lt"/>
                <a:ea typeface="+mj-ea"/>
                <a:cs typeface="+mj-cs"/>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 sz="3200" u="sng" dirty="0" smtClean="0">
                <a:ea typeface="Georgia"/>
                <a:cs typeface="Georgia"/>
                <a:sym typeface="Georgia"/>
              </a:rPr>
              <a:t>Perimeter Mapping (2015-16)</a:t>
            </a:r>
            <a:br>
              <a:rPr lang="en" sz="3200" u="sng" dirty="0" smtClean="0">
                <a:ea typeface="Georgia"/>
                <a:cs typeface="Georgia"/>
                <a:sym typeface="Georgia"/>
              </a:rPr>
            </a:br>
            <a:r>
              <a:rPr lang="en" sz="4600" dirty="0" smtClean="0">
                <a:solidFill>
                  <a:schemeClr val="bg1"/>
                </a:solidFill>
                <a:ea typeface="Georgia"/>
                <a:cs typeface="Georgia"/>
                <a:sym typeface="Georgia"/>
              </a:rPr>
              <a:t>50% of the individual ferns with at least </a:t>
            </a:r>
            <a:br>
              <a:rPr lang="en" sz="4600" dirty="0" smtClean="0">
                <a:solidFill>
                  <a:schemeClr val="bg1"/>
                </a:solidFill>
                <a:ea typeface="Georgia"/>
                <a:cs typeface="Georgia"/>
                <a:sym typeface="Georgia"/>
              </a:rPr>
            </a:br>
            <a:r>
              <a:rPr lang="en" sz="4600" dirty="0" smtClean="0">
                <a:solidFill>
                  <a:schemeClr val="bg1"/>
                </a:solidFill>
                <a:ea typeface="Georgia"/>
                <a:cs typeface="Georgia"/>
                <a:sym typeface="Georgia"/>
              </a:rPr>
              <a:t>30% dead fronds.</a:t>
            </a:r>
            <a:endParaRPr lang="en" sz="4600" dirty="0">
              <a:solidFill>
                <a:schemeClr val="bg1"/>
              </a:solidFill>
              <a:ea typeface="Georgia"/>
              <a:cs typeface="Georgia"/>
              <a:sym typeface="Georgia"/>
            </a:endParaRPr>
          </a:p>
        </p:txBody>
      </p:sp>
    </p:spTree>
    <p:extLst>
      <p:ext uri="{BB962C8B-B14F-4D97-AF65-F5344CB8AC3E}">
        <p14:creationId xmlns:p14="http://schemas.microsoft.com/office/powerpoint/2010/main" val="1622172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PE" sz="4267" dirty="0">
              <a:solidFill>
                <a:srgbClr val="FFCC00"/>
              </a:solidFill>
            </a:endParaRPr>
          </a:p>
        </p:txBody>
      </p:sp>
      <p:sp>
        <p:nvSpPr>
          <p:cNvPr id="3" name="Text Placeholder 2"/>
          <p:cNvSpPr>
            <a:spLocks noGrp="1"/>
          </p:cNvSpPr>
          <p:nvPr>
            <p:ph type="body" idx="1"/>
          </p:nvPr>
        </p:nvSpPr>
        <p:spPr>
          <a:xfrm>
            <a:off x="304800" y="76200"/>
            <a:ext cx="5578800" cy="4555200"/>
          </a:xfrm>
        </p:spPr>
        <p:txBody>
          <a:bodyPr>
            <a:normAutofit/>
          </a:bodyPr>
          <a:lstStyle/>
          <a:p>
            <a:endParaRPr lang="en" sz="2667" u="sng" dirty="0">
              <a:latin typeface="+mj-lt"/>
              <a:ea typeface="Georgia"/>
              <a:cs typeface="Georgia"/>
              <a:sym typeface="Georgia"/>
            </a:endParaRPr>
          </a:p>
          <a:p>
            <a:r>
              <a:rPr lang="en" sz="2667" dirty="0">
                <a:latin typeface="+mj-lt"/>
                <a:ea typeface="Georgia"/>
                <a:cs typeface="Georgia"/>
                <a:sym typeface="Georgia"/>
              </a:rPr>
              <a:t>Monitoring Plots </a:t>
            </a:r>
            <a:r>
              <a:rPr lang="en" sz="2667" dirty="0" smtClean="0">
                <a:latin typeface="+mj-lt"/>
                <a:ea typeface="Georgia"/>
                <a:cs typeface="Georgia"/>
                <a:sym typeface="Georgia"/>
              </a:rPr>
              <a:t>(Black dots) </a:t>
            </a:r>
          </a:p>
          <a:p>
            <a:pPr lvl="1"/>
            <a:r>
              <a:rPr lang="en" sz="2267" dirty="0" smtClean="0">
                <a:latin typeface="+mj-lt"/>
                <a:ea typeface="Georgia"/>
                <a:cs typeface="Georgia"/>
                <a:sym typeface="Georgia"/>
              </a:rPr>
              <a:t>2015 onwards</a:t>
            </a:r>
          </a:p>
          <a:p>
            <a:pPr lvl="1"/>
            <a:r>
              <a:rPr lang="en" sz="2267" dirty="0" smtClean="0">
                <a:latin typeface="+mj-lt"/>
                <a:ea typeface="Georgia"/>
                <a:cs typeface="Georgia"/>
                <a:sym typeface="Georgia"/>
              </a:rPr>
              <a:t>3m x 3 m</a:t>
            </a:r>
          </a:p>
          <a:p>
            <a:pPr lvl="1"/>
            <a:r>
              <a:rPr lang="en" sz="2267" dirty="0" smtClean="0">
                <a:latin typeface="+mj-lt"/>
                <a:ea typeface="Georgia"/>
                <a:cs typeface="Georgia"/>
                <a:sym typeface="Georgia"/>
              </a:rPr>
              <a:t>Map and count all ferns live and dead</a:t>
            </a:r>
          </a:p>
          <a:p>
            <a:pPr lvl="1"/>
            <a:r>
              <a:rPr lang="es-PE" sz="2267" dirty="0" smtClean="0">
                <a:latin typeface="+mj-lt"/>
                <a:ea typeface="Georgia"/>
                <a:cs typeface="Georgia"/>
                <a:sym typeface="Georgia"/>
              </a:rPr>
              <a:t>C</a:t>
            </a:r>
            <a:r>
              <a:rPr lang="en" sz="2267" dirty="0" smtClean="0">
                <a:latin typeface="+mj-lt"/>
                <a:ea typeface="Georgia"/>
                <a:cs typeface="Georgia"/>
                <a:sym typeface="Georgia"/>
              </a:rPr>
              <a:t>lassify fronds as dead or alive</a:t>
            </a:r>
          </a:p>
          <a:p>
            <a:pPr lvl="1"/>
            <a:endParaRPr lang="en" sz="2267" u="sng" dirty="0">
              <a:latin typeface="+mj-lt"/>
              <a:ea typeface="Georgia"/>
              <a:cs typeface="Georgia"/>
              <a:sym typeface="Georgia"/>
            </a:endParaRPr>
          </a:p>
          <a:p>
            <a:endParaRPr lang="en" sz="2667" u="sng" dirty="0">
              <a:latin typeface="+mj-lt"/>
              <a:ea typeface="Georgia"/>
              <a:cs typeface="Georgia"/>
              <a:sym typeface="Georgia"/>
            </a:endParaRPr>
          </a:p>
          <a:p>
            <a:endParaRPr lang="en" u="sng" dirty="0">
              <a:solidFill>
                <a:srgbClr val="F1C232"/>
              </a:solidFill>
              <a:latin typeface="Georgia"/>
              <a:ea typeface="Georgia"/>
              <a:cs typeface="Georgia"/>
              <a:sym typeface="Georgia"/>
            </a:endParaRPr>
          </a:p>
          <a:p>
            <a:endParaRPr lang="es-PE" dirty="0"/>
          </a:p>
        </p:txBody>
      </p:sp>
      <p:pic>
        <p:nvPicPr>
          <p:cNvPr id="4" name="Picture 3" descr="Macintosh HD:Users:OAK:Library:Containers:com.apple.mail:Data:Library:Mail Downloads:98EB5504-7A45-4B49-92B5-FBA78076A438:Seward Sword Fern 2018 Monitoring Overview map.jp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52397" y="-1143000"/>
            <a:ext cx="6342803" cy="8191979"/>
          </a:xfrm>
          <a:prstGeom prst="rect">
            <a:avLst/>
          </a:prstGeom>
          <a:noFill/>
          <a:ln>
            <a:noFill/>
          </a:ln>
        </p:spPr>
      </p:pic>
    </p:spTree>
    <p:extLst>
      <p:ext uri="{BB962C8B-B14F-4D97-AF65-F5344CB8AC3E}">
        <p14:creationId xmlns:p14="http://schemas.microsoft.com/office/powerpoint/2010/main" val="2259803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PE"/>
          </a:p>
        </p:txBody>
      </p:sp>
      <p:sp>
        <p:nvSpPr>
          <p:cNvPr id="3" name="Text Placeholder 2"/>
          <p:cNvSpPr>
            <a:spLocks noGrp="1"/>
          </p:cNvSpPr>
          <p:nvPr>
            <p:ph type="body" idx="1"/>
          </p:nvPr>
        </p:nvSpPr>
        <p:spPr/>
        <p:txBody>
          <a:bodyPr/>
          <a:lstStyle/>
          <a:p>
            <a:endParaRPr lang="es-PE"/>
          </a:p>
        </p:txBody>
      </p:sp>
      <p:graphicFrame>
        <p:nvGraphicFramePr>
          <p:cNvPr id="6" name="Chart 5"/>
          <p:cNvGraphicFramePr>
            <a:graphicFrameLocks/>
          </p:cNvGraphicFramePr>
          <p:nvPr>
            <p:extLst>
              <p:ext uri="{D42A27DB-BD31-4B8C-83A1-F6EECF244321}">
                <p14:modId xmlns:p14="http://schemas.microsoft.com/office/powerpoint/2010/main" val="447379867"/>
              </p:ext>
            </p:extLst>
          </p:nvPr>
        </p:nvGraphicFramePr>
        <p:xfrm>
          <a:off x="1625600" y="482600"/>
          <a:ext cx="9347200" cy="57912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186919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05600" y="1701801"/>
            <a:ext cx="3149600" cy="830997"/>
          </a:xfrm>
          <a:prstGeom prst="rect">
            <a:avLst/>
          </a:prstGeom>
          <a:noFill/>
        </p:spPr>
        <p:txBody>
          <a:bodyPr wrap="square" rtlCol="0">
            <a:spAutoFit/>
          </a:bodyPr>
          <a:lstStyle/>
          <a:p>
            <a:r>
              <a:rPr lang="es-PE" sz="2400" i="1" dirty="0"/>
              <a:t>F</a:t>
            </a:r>
            <a:r>
              <a:rPr lang="es-PE" sz="2400" dirty="0"/>
              <a:t> = </a:t>
            </a:r>
            <a:r>
              <a:rPr lang="es-PE" sz="2400" dirty="0"/>
              <a:t>15.61236,  </a:t>
            </a:r>
            <a:r>
              <a:rPr lang="es-PE" sz="2400" dirty="0"/>
              <a:t>p &lt; .05</a:t>
            </a:r>
            <a:endParaRPr lang="es-PE" altLang="es-PE" sz="2400" dirty="0"/>
          </a:p>
          <a:p>
            <a:endParaRPr lang="es-PE" sz="2400" dirty="0"/>
          </a:p>
        </p:txBody>
      </p:sp>
      <p:graphicFrame>
        <p:nvGraphicFramePr>
          <p:cNvPr id="4" name="Chart 3"/>
          <p:cNvGraphicFramePr>
            <a:graphicFrameLocks/>
          </p:cNvGraphicFramePr>
          <p:nvPr>
            <p:extLst>
              <p:ext uri="{D42A27DB-BD31-4B8C-83A1-F6EECF244321}">
                <p14:modId xmlns:p14="http://schemas.microsoft.com/office/powerpoint/2010/main" val="2384537979"/>
              </p:ext>
            </p:extLst>
          </p:nvPr>
        </p:nvGraphicFramePr>
        <p:xfrm>
          <a:off x="2032001" y="177800"/>
          <a:ext cx="8229599" cy="6197600"/>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p:cNvSpPr txBox="1"/>
          <p:nvPr/>
        </p:nvSpPr>
        <p:spPr>
          <a:xfrm>
            <a:off x="5298295" y="1701801"/>
            <a:ext cx="4150505" cy="461665"/>
          </a:xfrm>
          <a:prstGeom prst="rect">
            <a:avLst/>
          </a:prstGeom>
          <a:noFill/>
        </p:spPr>
        <p:txBody>
          <a:bodyPr wrap="square" rtlCol="0">
            <a:spAutoFit/>
          </a:bodyPr>
          <a:lstStyle/>
          <a:p>
            <a:pPr eaLnBrk="1" hangingPunct="1"/>
            <a:r>
              <a:rPr lang="es-PE" sz="2400" dirty="0"/>
              <a:t>ANOVA, </a:t>
            </a:r>
            <a:r>
              <a:rPr lang="es-PE" sz="2400" i="1" dirty="0"/>
              <a:t>F</a:t>
            </a:r>
            <a:r>
              <a:rPr lang="es-PE" sz="2400" dirty="0"/>
              <a:t> = </a:t>
            </a:r>
            <a:r>
              <a:rPr lang="es-PE" sz="2400" dirty="0"/>
              <a:t>15.61236,  </a:t>
            </a:r>
            <a:r>
              <a:rPr lang="es-PE" sz="2400" dirty="0"/>
              <a:t>p &lt; .05</a:t>
            </a:r>
            <a:endParaRPr lang="es-PE" altLang="es-PE" sz="2400" dirty="0"/>
          </a:p>
        </p:txBody>
      </p:sp>
    </p:spTree>
    <p:extLst>
      <p:ext uri="{BB962C8B-B14F-4D97-AF65-F5344CB8AC3E}">
        <p14:creationId xmlns:p14="http://schemas.microsoft.com/office/powerpoint/2010/main" val="21660025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a:graphicFrameLocks/>
          </p:cNvGraphicFramePr>
          <p:nvPr>
            <p:extLst>
              <p:ext uri="{D42A27DB-BD31-4B8C-83A1-F6EECF244321}">
                <p14:modId xmlns:p14="http://schemas.microsoft.com/office/powerpoint/2010/main" val="3855553198"/>
              </p:ext>
            </p:extLst>
          </p:nvPr>
        </p:nvGraphicFramePr>
        <p:xfrm>
          <a:off x="1930400" y="584200"/>
          <a:ext cx="8534400" cy="54864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5860400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p:cNvGraphicFramePr>
            <a:graphicFrameLocks/>
          </p:cNvGraphicFramePr>
          <p:nvPr>
            <p:extLst>
              <p:ext uri="{D42A27DB-BD31-4B8C-83A1-F6EECF244321}">
                <p14:modId xmlns:p14="http://schemas.microsoft.com/office/powerpoint/2010/main" val="2967058771"/>
              </p:ext>
            </p:extLst>
          </p:nvPr>
        </p:nvGraphicFramePr>
        <p:xfrm>
          <a:off x="1320800" y="279401"/>
          <a:ext cx="9753600" cy="5892799"/>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338329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3282818057"/>
              </p:ext>
            </p:extLst>
          </p:nvPr>
        </p:nvGraphicFramePr>
        <p:xfrm>
          <a:off x="1320800" y="279400"/>
          <a:ext cx="9347200" cy="5892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066657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PE"/>
          </a:p>
        </p:txBody>
      </p:sp>
      <p:sp>
        <p:nvSpPr>
          <p:cNvPr id="3" name="Text Placeholder 2"/>
          <p:cNvSpPr>
            <a:spLocks noGrp="1"/>
          </p:cNvSpPr>
          <p:nvPr>
            <p:ph type="body" idx="1"/>
          </p:nvPr>
        </p:nvSpPr>
        <p:spPr/>
        <p:txBody>
          <a:bodyPr/>
          <a:lstStyle/>
          <a:p>
            <a:endParaRPr lang="es-PE"/>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2500" y="0"/>
            <a:ext cx="10287000" cy="6858000"/>
          </a:xfrm>
          <a:prstGeom prst="rect">
            <a:avLst/>
          </a:prstGeom>
        </p:spPr>
      </p:pic>
    </p:spTree>
    <p:extLst>
      <p:ext uri="{BB962C8B-B14F-4D97-AF65-F5344CB8AC3E}">
        <p14:creationId xmlns:p14="http://schemas.microsoft.com/office/powerpoint/2010/main" val="81611872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s-PE"/>
          </a:p>
        </p:txBody>
      </p:sp>
      <p:sp>
        <p:nvSpPr>
          <p:cNvPr id="3" name="Text Placeholder 2"/>
          <p:cNvSpPr>
            <a:spLocks noGrp="1"/>
          </p:cNvSpPr>
          <p:nvPr>
            <p:ph type="body" idx="1"/>
          </p:nvPr>
        </p:nvSpPr>
        <p:spPr/>
        <p:txBody>
          <a:bodyPr/>
          <a:lstStyle/>
          <a:p>
            <a:endParaRPr lang="es-PE"/>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2667001" y="1143000"/>
            <a:ext cx="6857999" cy="4572000"/>
          </a:xfrm>
          <a:prstGeom prst="rect">
            <a:avLst/>
          </a:prstGeom>
        </p:spPr>
      </p:pic>
    </p:spTree>
    <p:extLst>
      <p:ext uri="{BB962C8B-B14F-4D97-AF65-F5344CB8AC3E}">
        <p14:creationId xmlns:p14="http://schemas.microsoft.com/office/powerpoint/2010/main" val="318762471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411</Words>
  <Application>Microsoft Office PowerPoint</Application>
  <PresentationFormat>Widescreen</PresentationFormat>
  <Paragraphs>36</Paragraphs>
  <Slides>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Georgia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Tim Billo</dc:creator>
  <cp:lastModifiedBy>Tim Billo</cp:lastModifiedBy>
  <cp:revision>4</cp:revision>
  <dcterms:created xsi:type="dcterms:W3CDTF">2019-06-03T20:07:39Z</dcterms:created>
  <dcterms:modified xsi:type="dcterms:W3CDTF">2019-06-03T20:19:53Z</dcterms:modified>
</cp:coreProperties>
</file>

<file path=docProps/thumbnail.jpeg>
</file>